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300" r:id="rId2"/>
    <p:sldId id="362" r:id="rId3"/>
    <p:sldId id="378" r:id="rId4"/>
    <p:sldId id="357" r:id="rId5"/>
    <p:sldId id="358" r:id="rId6"/>
    <p:sldId id="359" r:id="rId7"/>
    <p:sldId id="384" r:id="rId8"/>
    <p:sldId id="360" r:id="rId9"/>
    <p:sldId id="363" r:id="rId10"/>
    <p:sldId id="364" r:id="rId11"/>
    <p:sldId id="365" r:id="rId12"/>
    <p:sldId id="385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9" r:id="rId22"/>
    <p:sldId id="307" r:id="rId23"/>
    <p:sldId id="380" r:id="rId24"/>
    <p:sldId id="336" r:id="rId25"/>
    <p:sldId id="339" r:id="rId26"/>
    <p:sldId id="381" r:id="rId27"/>
    <p:sldId id="342" r:id="rId28"/>
    <p:sldId id="382" r:id="rId29"/>
    <p:sldId id="341" r:id="rId30"/>
    <p:sldId id="331" r:id="rId31"/>
  </p:sldIdLst>
  <p:sldSz cx="12192000" cy="6858000"/>
  <p:notesSz cx="6858000" cy="9144000"/>
  <p:embeddedFontLst>
    <p:embeddedFont>
      <p:font typeface="Trebuchet MS" pitchFamily="34" charset="0"/>
      <p:regular r:id="rId33"/>
      <p:bold r:id="rId34"/>
      <p:italic r:id="rId35"/>
      <p:boldItalic r:id="rId36"/>
    </p:embeddedFont>
    <p:embeddedFont>
      <p:font typeface="幼圆" pitchFamily="49" charset="-122"/>
      <p:regular r:id="rId37"/>
    </p:embeddedFont>
    <p:embeddedFont>
      <p:font typeface="华文行楷" pitchFamily="2" charset="-122"/>
      <p:regular r:id="rId38"/>
    </p:embeddedFont>
    <p:embeddedFont>
      <p:font typeface="Calibri" pitchFamily="34" charset="0"/>
      <p:regular r:id="rId39"/>
      <p:bold r:id="rId40"/>
      <p:italic r:id="rId41"/>
      <p:boldItalic r:id="rId42"/>
    </p:embeddedFont>
    <p:embeddedFont>
      <p:font typeface="华文中宋" pitchFamily="2" charset="-122"/>
      <p:regular r:id="rId43"/>
    </p:embeddedFont>
    <p:embeddedFont>
      <p:font typeface="微软雅黑" pitchFamily="34" charset="-122"/>
      <p:regular r:id="rId44"/>
      <p:bold r:id="rId45"/>
    </p:embeddedFont>
    <p:embeddedFont>
      <p:font typeface="方正兰亭黑简体" charset="-122"/>
      <p:regular r:id="rId46"/>
    </p:embeddedFont>
    <p:embeddedFont>
      <p:font typeface="Calibri Light" charset="0"/>
      <p:regular r:id="rId47"/>
      <p:italic r:id="rId48"/>
    </p:embeddedFont>
    <p:embeddedFont>
      <p:font typeface="方正兰亭粗黑简体" charset="-122"/>
      <p:regular r:id="rId49"/>
    </p:embeddedFont>
    <p:embeddedFont>
      <p:font typeface="Wingdings 2" pitchFamily="18" charset="2"/>
      <p:regular r:id="rId50"/>
    </p:embeddedFont>
    <p:embeddedFont>
      <p:font typeface="华文新魏" pitchFamily="2" charset="-122"/>
      <p:regular r:id="rId51"/>
    </p:embeddedFont>
    <p:embeddedFont>
      <p:font typeface="Comic Sans MS" pitchFamily="66" charset="0"/>
      <p:regular r:id="rId52"/>
      <p:bold r:id="rId5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840" userDrawn="1">
          <p15:clr>
            <a:srgbClr val="A4A3A4"/>
          </p15:clr>
        </p15:guide>
        <p15:guide id="3" orient="horz" pos="255" userDrawn="1">
          <p15:clr>
            <a:srgbClr val="A4A3A4"/>
          </p15:clr>
        </p15:guide>
        <p15:guide id="4" orient="horz" pos="4065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76ABDC"/>
    <a:srgbClr val="FFCC00"/>
    <a:srgbClr val="FFFFFF"/>
    <a:srgbClr val="AADB5B"/>
    <a:srgbClr val="3BAB76"/>
    <a:srgbClr val="3E4F7A"/>
    <a:srgbClr val="F2AF36"/>
    <a:srgbClr val="6985ED"/>
    <a:srgbClr val="7BF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92047" autoAdjust="0"/>
  </p:normalViewPr>
  <p:slideViewPr>
    <p:cSldViewPr snapToGrid="0">
      <p:cViewPr>
        <p:scale>
          <a:sx n="100" d="100"/>
          <a:sy n="100" d="100"/>
        </p:scale>
        <p:origin x="-1068" y="-198"/>
      </p:cViewPr>
      <p:guideLst>
        <p:guide orient="horz" pos="255"/>
        <p:guide orient="horz" pos="4065"/>
        <p:guide orient="horz" pos="4320"/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49B315-8985-434D-861E-20E8FF765337}" type="datetimeFigureOut">
              <a:rPr lang="zh-CN" altLang="en-US" smtClean="0"/>
              <a:pPr/>
              <a:t>2020/6/2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274EA-8CA2-4CEC-81AC-18E14F4ACAA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175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358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943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227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227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227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22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227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227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22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专利申请过程中的一个重要步骤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撰写技术交底书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94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943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专利是专利权的简称。欧盟专利，在</a:t>
            </a:r>
            <a:r>
              <a:rPr lang="en-US" altLang="zh-CN" dirty="0" smtClean="0"/>
              <a:t>28</a:t>
            </a:r>
            <a:r>
              <a:rPr lang="zh-CN" altLang="en-US" dirty="0" smtClean="0"/>
              <a:t>个欧盟成员国都有效。</a:t>
            </a:r>
            <a:endParaRPr lang="en-US" altLang="zh-CN" dirty="0" smtClean="0"/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商标不是技术内容，而专利保护的是技术方案，而技术的发展是不断向前的，有可能保护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年技术就已经落伍，不再有保护 的价值了。不交费就无效了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943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227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227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我提交专利申请之后，如何知道我的申请进展到什么阶段了呢？这需要了解专利申请流程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对新型和外观而言，递交申请当日即为申请日，经初步审查后就会授权或驳回，若授权就会予以公告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对发明而言，同样递交申请当日即为申请日，经初步审查合格后即予以公开，进行实质审查，经实质审查后就会授权或驳回，若授权同样也予以公告。</a:t>
            </a:r>
            <a:endParaRPr lang="en-US" altLang="zh-CN" dirty="0" smtClean="0"/>
          </a:p>
          <a:p>
            <a:r>
              <a:rPr lang="zh-CN" altLang="en-US" dirty="0" smtClean="0"/>
              <a:t>在这个过程中有两个时间节点非常重要，即自申请日起</a:t>
            </a:r>
            <a:r>
              <a:rPr lang="en-US" altLang="zh-CN" dirty="0" smtClean="0"/>
              <a:t>18</a:t>
            </a:r>
            <a:r>
              <a:rPr lang="zh-CN" altLang="en-US" dirty="0" smtClean="0"/>
              <a:t>个月内必须提出公开请求，</a:t>
            </a:r>
            <a:r>
              <a:rPr lang="en-US" altLang="zh-CN" dirty="0" smtClean="0"/>
              <a:t>36</a:t>
            </a:r>
            <a:r>
              <a:rPr lang="zh-CN" altLang="en-US" dirty="0" smtClean="0"/>
              <a:t>个月内必须提出实审请求，逾期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227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227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943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759960" y="6289040"/>
            <a:ext cx="2672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www.companyname.com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25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8E8F90-C51E-4DE8-A7F6-FBF50C3587DC}" type="datetimeFigureOut">
              <a:rPr lang="zh-CN" altLang="en-US" smtClean="0"/>
              <a:pPr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07D1FB-5023-4452-8984-9B48505078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650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8E8F90-C51E-4DE8-A7F6-FBF50C3587DC}" type="datetimeFigureOut">
              <a:rPr lang="zh-CN" altLang="en-US" smtClean="0"/>
              <a:pPr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07D1FB-5023-4452-8984-9B48505078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727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8E8F90-C51E-4DE8-A7F6-FBF50C3587DC}" type="datetimeFigureOut">
              <a:rPr lang="zh-CN" altLang="en-US" smtClean="0"/>
              <a:pPr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07D1FB-5023-4452-8984-9B48505078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41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8E8F90-C51E-4DE8-A7F6-FBF50C3587DC}" type="datetimeFigureOut">
              <a:rPr lang="zh-CN" altLang="en-US" smtClean="0"/>
              <a:pPr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07D1FB-5023-4452-8984-9B48505078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85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8E8F90-C51E-4DE8-A7F6-FBF50C3587DC}" type="datetimeFigureOut">
              <a:rPr lang="zh-CN" altLang="en-US" smtClean="0"/>
              <a:pPr/>
              <a:t>2020/6/2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07D1FB-5023-4452-8984-9B48505078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371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8E8F90-C51E-4DE8-A7F6-FBF50C3587DC}" type="datetimeFigureOut">
              <a:rPr lang="zh-CN" altLang="en-US" smtClean="0"/>
              <a:pPr/>
              <a:t>2020/6/2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07D1FB-5023-4452-8984-9B48505078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388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8E8F90-C51E-4DE8-A7F6-FBF50C3587DC}" type="datetimeFigureOut">
              <a:rPr lang="zh-CN" altLang="en-US" smtClean="0"/>
              <a:pPr/>
              <a:t>2020/6/2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07D1FB-5023-4452-8984-9B48505078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61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8E8F90-C51E-4DE8-A7F6-FBF50C3587DC}" type="datetimeFigureOut">
              <a:rPr lang="zh-CN" altLang="en-US" smtClean="0"/>
              <a:pPr/>
              <a:t>2020/6/2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07D1FB-5023-4452-8984-9B48505078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654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8E8F90-C51E-4DE8-A7F6-FBF50C3587DC}" type="datetimeFigureOut">
              <a:rPr lang="zh-CN" altLang="en-US" smtClean="0"/>
              <a:pPr/>
              <a:t>2020/6/2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07D1FB-5023-4452-8984-9B48505078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11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8E8F90-C51E-4DE8-A7F6-FBF50C3587DC}" type="datetimeFigureOut">
              <a:rPr lang="zh-CN" altLang="en-US" smtClean="0"/>
              <a:pPr/>
              <a:t>2020/6/2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07D1FB-5023-4452-8984-9B48505078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267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97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&#19968;&#31181;&#33258;&#24102;&#29031;&#26126;&#21644;&#25918;&#22823;&#38236;&#21151;&#33021;&#30340;&#25351;&#30002;&#20992;5.pdf" TargetMode="External"/><Relationship Id="rId3" Type="http://schemas.openxmlformats.org/officeDocument/2006/relationships/image" Target="../media/image12.jpeg"/><Relationship Id="rId7" Type="http://schemas.openxmlformats.org/officeDocument/2006/relationships/hyperlink" Target="&#19968;&#31181;&#21487;&#25509;&#25910;&#21333;&#20010;&#25110;&#22810;&#20010;&#23567;&#24037;&#20855;&#30340;&#21452;&#20992;&#22836;&#25351;&#30002;&#20992;4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&#19968;&#31181;&#26032;&#22411;&#25351;&#30002;&#20992;3.pdf" TargetMode="External"/><Relationship Id="rId5" Type="http://schemas.openxmlformats.org/officeDocument/2006/relationships/hyperlink" Target="&#19968;&#31181;&#24102;&#20462;&#25351;&#30002;&#20992;&#29255;&#30340;&#21452;&#21521;&#25351;&#30002;&#21098;2%20.pdf" TargetMode="External"/><Relationship Id="rId4" Type="http://schemas.openxmlformats.org/officeDocument/2006/relationships/hyperlink" Target="&#19968;&#31181;&#26032;&#22411;&#25351;&#30002;&#20992;%20%201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6c224f4a20a44623b31de8b79122720e0df3d71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" b="18884"/>
          <a:stretch/>
        </p:blipFill>
        <p:spPr bwMode="auto">
          <a:xfrm>
            <a:off x="-116114" y="0"/>
            <a:ext cx="125213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5282198" y="1219199"/>
            <a:ext cx="7109827" cy="380047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object 3"/>
          <p:cNvSpPr txBox="1"/>
          <p:nvPr/>
        </p:nvSpPr>
        <p:spPr>
          <a:xfrm>
            <a:off x="5779670" y="1532077"/>
            <a:ext cx="6070918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9" marR="5070" algn="ctr">
              <a:lnSpc>
                <a:spcPct val="100499"/>
              </a:lnSpc>
            </a:pPr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rebuchet MS"/>
              </a:rPr>
              <a:t>如何挖掘</a:t>
            </a:r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rebuchet MS"/>
              </a:rPr>
              <a:t>专利</a:t>
            </a:r>
          </a:p>
          <a:p>
            <a:pPr marL="12689" marR="5070" algn="ctr">
              <a:lnSpc>
                <a:spcPct val="100499"/>
              </a:lnSpc>
            </a:pPr>
            <a:r>
              <a:rPr lang="zh-CN" altLang="en-US" sz="40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rebuchet MS"/>
              </a:rPr>
              <a:t>及</a:t>
            </a:r>
            <a:endParaRPr lang="en-US" altLang="zh-CN" sz="4000" b="1" dirty="0" smtClean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粗黑简体" panose="02000000000000000000" pitchFamily="2" charset="-122"/>
              <a:ea typeface="方正兰亭粗黑简体" panose="02000000000000000000" pitchFamily="2" charset="-122"/>
              <a:cs typeface="Trebuchet MS"/>
            </a:endParaRPr>
          </a:p>
          <a:p>
            <a:pPr marL="12689" marR="5070" algn="ctr">
              <a:lnSpc>
                <a:spcPct val="100499"/>
              </a:lnSpc>
            </a:pPr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rebuchet MS"/>
              </a:rPr>
              <a:t>如何</a:t>
            </a:r>
            <a:r>
              <a:rPr lang="zh-CN" altLang="en-US" sz="40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rebuchet MS"/>
              </a:rPr>
              <a:t>撰写技术</a:t>
            </a:r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rebuchet MS"/>
              </a:rPr>
              <a:t>交底书</a:t>
            </a:r>
            <a:endParaRPr lang="en-US" altLang="zh-CN" sz="4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粗黑简体" panose="02000000000000000000" pitchFamily="2" charset="-122"/>
              <a:ea typeface="方正兰亭粗黑简体" panose="02000000000000000000" pitchFamily="2" charset="-122"/>
              <a:cs typeface="Trebuchet MS"/>
            </a:endParaRPr>
          </a:p>
          <a:p>
            <a:pPr marL="12689" marR="5070" algn="ctr">
              <a:lnSpc>
                <a:spcPct val="100499"/>
              </a:lnSpc>
            </a:pPr>
            <a:endParaRPr sz="4000" dirty="0">
              <a:latin typeface="+mn-ea"/>
              <a:cs typeface="Trebuchet M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95720" y="3994290"/>
            <a:ext cx="3838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青岛发思特专利商标代理有限公司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赵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</a:rPr>
              <a:t>伟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敏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20200604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23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23961" y="1452292"/>
            <a:ext cx="3600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什么是专利挖掘</a:t>
            </a:r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6296025" y="2046647"/>
            <a:ext cx="4800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专利挖掘是指在技术研发或产品开发中，对所取得的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技术成果</a:t>
            </a:r>
            <a:r>
              <a:rPr lang="zh-CN" altLang="en-US" sz="2000" dirty="0" smtClean="0"/>
              <a:t>从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技术和法律</a:t>
            </a:r>
            <a:r>
              <a:rPr lang="zh-CN" altLang="en-US" sz="2000" dirty="0" smtClean="0"/>
              <a:t>层面进行剖析、整理、拆分和筛选，从而确定用以申请专利的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技术创新点和技术方案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6386512" y="4263150"/>
            <a:ext cx="48339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专利挖掘就是找出</a:t>
            </a:r>
            <a:r>
              <a:rPr lang="zh-CN" altLang="en-US" sz="2000" dirty="0"/>
              <a:t>能够解决一定</a:t>
            </a:r>
            <a:r>
              <a:rPr lang="zh-CN" altLang="en-US" sz="2000" dirty="0">
                <a:solidFill>
                  <a:srgbClr val="00B050"/>
                </a:solidFill>
              </a:rPr>
              <a:t>技术问题</a:t>
            </a:r>
            <a:r>
              <a:rPr lang="zh-CN" altLang="en-US" sz="2000" dirty="0"/>
              <a:t>，带来一定</a:t>
            </a:r>
            <a:r>
              <a:rPr lang="zh-CN" altLang="en-US" sz="2000" dirty="0">
                <a:solidFill>
                  <a:srgbClr val="00B050"/>
                </a:solidFill>
              </a:rPr>
              <a:t>技术效果</a:t>
            </a:r>
            <a:r>
              <a:rPr lang="zh-CN" altLang="en-US" sz="2000" dirty="0"/>
              <a:t>，且与现有技术有差别的</a:t>
            </a:r>
            <a:r>
              <a:rPr lang="zh-CN" altLang="en-US" sz="2000" dirty="0" smtClean="0">
                <a:solidFill>
                  <a:srgbClr val="00B050"/>
                </a:solidFill>
              </a:rPr>
              <a:t>技术方案</a:t>
            </a:r>
            <a:r>
              <a:rPr lang="zh-CN" altLang="en-US" sz="2000" dirty="0" smtClean="0"/>
              <a:t>。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/>
          </a:p>
        </p:txBody>
      </p:sp>
      <p:pic>
        <p:nvPicPr>
          <p:cNvPr id="2050" name="Picture 2" descr="http://www.sanywj.com/d/file/news/ssrd/2016-08-17/0aeda1a8fbbc53a04793f21d389951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2619373"/>
            <a:ext cx="5052147" cy="268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86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2989" y="1190625"/>
            <a:ext cx="4810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专利挖掘对于企业的意义</a:t>
            </a:r>
            <a:endParaRPr lang="zh-CN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62085" y="1954346"/>
            <a:ext cx="3919537" cy="616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 smtClean="0"/>
              <a:t>提升企业知识产权的数量和质量</a:t>
            </a:r>
            <a:endParaRPr lang="en-US" altLang="zh-CN" sz="2000" dirty="0" smtClean="0"/>
          </a:p>
        </p:txBody>
      </p:sp>
      <p:sp>
        <p:nvSpPr>
          <p:cNvPr id="9" name="六角星 8"/>
          <p:cNvSpPr/>
          <p:nvPr/>
        </p:nvSpPr>
        <p:spPr>
          <a:xfrm>
            <a:off x="1012989" y="2146572"/>
            <a:ext cx="317168" cy="390525"/>
          </a:xfrm>
          <a:prstGeom prst="star6">
            <a:avLst/>
          </a:prstGeom>
          <a:solidFill>
            <a:srgbClr val="4BB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角星 20"/>
          <p:cNvSpPr/>
          <p:nvPr/>
        </p:nvSpPr>
        <p:spPr>
          <a:xfrm>
            <a:off x="1023012" y="2813322"/>
            <a:ext cx="317168" cy="390525"/>
          </a:xfrm>
          <a:prstGeom prst="star6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88741" y="2621417"/>
            <a:ext cx="4035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确保市场</a:t>
            </a:r>
            <a:r>
              <a:rPr lang="zh-CN" altLang="en-US" dirty="0"/>
              <a:t>独占地位</a:t>
            </a:r>
            <a:r>
              <a:rPr lang="en-US" altLang="zh-CN" dirty="0"/>
              <a:t>-</a:t>
            </a:r>
            <a:r>
              <a:rPr lang="zh-CN" altLang="en-US" dirty="0"/>
              <a:t>垄断</a:t>
            </a:r>
            <a:r>
              <a:rPr lang="zh-CN" altLang="en-US" dirty="0" smtClean="0"/>
              <a:t>性</a:t>
            </a:r>
            <a:endParaRPr lang="en-US" altLang="zh-CN" dirty="0"/>
          </a:p>
        </p:txBody>
      </p:sp>
      <p:pic>
        <p:nvPicPr>
          <p:cNvPr id="16" name="Picture 3" descr="C:\Users\admin\Desktop\诺基亚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34" y="1482206"/>
            <a:ext cx="2759040" cy="172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7162800" y="3571012"/>
            <a:ext cx="481977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诺基亚涉及到手机通信相关的专利技术有</a:t>
            </a:r>
            <a:r>
              <a:rPr lang="zh-CN" altLang="zh-CN" b="1" dirty="0">
                <a:solidFill>
                  <a:srgbClr val="FF0000"/>
                </a:solidFill>
              </a:rPr>
              <a:t>上万件</a:t>
            </a:r>
            <a:r>
              <a:rPr lang="zh-CN" altLang="en-US" dirty="0"/>
              <a:t>，</a:t>
            </a:r>
            <a:r>
              <a:rPr lang="zh-CN" altLang="zh-CN" dirty="0"/>
              <a:t>包括苹果、三星、微软、黑莓、</a:t>
            </a:r>
            <a:r>
              <a:rPr lang="en-US" altLang="zh-CN" dirty="0"/>
              <a:t>LG</a:t>
            </a:r>
            <a:r>
              <a:rPr lang="zh-CN" altLang="zh-CN" dirty="0"/>
              <a:t>、索尼、摩托罗拉、华为等近</a:t>
            </a:r>
            <a:r>
              <a:rPr lang="en-US" altLang="zh-CN" dirty="0"/>
              <a:t>40</a:t>
            </a:r>
            <a:r>
              <a:rPr lang="zh-CN" altLang="zh-CN" dirty="0"/>
              <a:t>家公司都需要向诺基亚缴纳专利授权费。据此，诺基亚每年至少可以获得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zh-CN" altLang="zh-CN" b="1" dirty="0">
                <a:solidFill>
                  <a:srgbClr val="FF0000"/>
                </a:solidFill>
              </a:rPr>
              <a:t>亿欧元</a:t>
            </a:r>
            <a:r>
              <a:rPr lang="zh-CN" altLang="zh-CN" dirty="0"/>
              <a:t>专利收入。</a:t>
            </a:r>
            <a:endParaRPr lang="zh-CN" altLang="zh-CN" dirty="0"/>
          </a:p>
        </p:txBody>
      </p:sp>
      <p:pic>
        <p:nvPicPr>
          <p:cNvPr id="18" name="Picture 2" descr="C:\Users\admin\Desktop\华为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1" y="3668328"/>
            <a:ext cx="1796665" cy="179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608177" y="4054986"/>
            <a:ext cx="341137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2015</a:t>
            </a:r>
            <a:r>
              <a:rPr lang="zh-CN" altLang="en-US" dirty="0"/>
              <a:t>年华为向苹果公司许可专利</a:t>
            </a:r>
            <a:r>
              <a:rPr lang="en-US" altLang="zh-CN" dirty="0"/>
              <a:t>769</a:t>
            </a:r>
            <a:r>
              <a:rPr lang="zh-CN" altLang="en-US" dirty="0"/>
              <a:t>件，苹果公司向华为许可专利</a:t>
            </a:r>
            <a:r>
              <a:rPr lang="en-US" altLang="zh-CN" dirty="0"/>
              <a:t>98</a:t>
            </a:r>
            <a:r>
              <a:rPr lang="zh-CN" altLang="en-US" dirty="0"/>
              <a:t>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29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  <p:bldP spid="21" grpId="0" animBg="1"/>
      <p:bldP spid="2" grpId="0"/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2989" y="1190625"/>
            <a:ext cx="4810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专利挖掘对于企业的意义</a:t>
            </a:r>
            <a:endParaRPr lang="zh-CN" altLang="en-US" sz="2800" b="1" dirty="0"/>
          </a:p>
        </p:txBody>
      </p:sp>
      <p:sp>
        <p:nvSpPr>
          <p:cNvPr id="22" name="六角星 21"/>
          <p:cNvSpPr/>
          <p:nvPr/>
        </p:nvSpPr>
        <p:spPr>
          <a:xfrm>
            <a:off x="797681" y="2212590"/>
            <a:ext cx="317168" cy="390525"/>
          </a:xfrm>
          <a:prstGeom prst="star6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角星 22"/>
          <p:cNvSpPr/>
          <p:nvPr/>
        </p:nvSpPr>
        <p:spPr>
          <a:xfrm>
            <a:off x="805712" y="2831715"/>
            <a:ext cx="317168" cy="390525"/>
          </a:xfrm>
          <a:prstGeom prst="star6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六角星 23"/>
          <p:cNvSpPr/>
          <p:nvPr/>
        </p:nvSpPr>
        <p:spPr>
          <a:xfrm>
            <a:off x="805712" y="3479415"/>
            <a:ext cx="317168" cy="390525"/>
          </a:xfrm>
          <a:prstGeom prst="star6">
            <a:avLst/>
          </a:prstGeom>
          <a:solidFill>
            <a:srgbClr val="CC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2" name="Picture 2" descr="C:\Users\admin\AppData\Local\Temp\2345_image_file_copy_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1774440"/>
            <a:ext cx="4781550" cy="364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209175" y="2072337"/>
            <a:ext cx="4791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了解行业技术发展方向、竞争对手的研发动态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1249194" y="2718668"/>
            <a:ext cx="5120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对技术研发起到指导和提示作用，提高研发</a:t>
            </a:r>
            <a:r>
              <a:rPr lang="zh-CN" altLang="en-US" dirty="0" smtClean="0"/>
              <a:t>水平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249194" y="3373207"/>
            <a:ext cx="526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全方位保护研发成果，增加和竞争对手谈判的筹码</a:t>
            </a:r>
          </a:p>
        </p:txBody>
      </p:sp>
    </p:spTree>
    <p:extLst>
      <p:ext uri="{BB962C8B-B14F-4D97-AF65-F5344CB8AC3E}">
        <p14:creationId xmlns:p14="http://schemas.microsoft.com/office/powerpoint/2010/main" val="63984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 animBg="1"/>
      <p:bldP spid="23" grpId="0" animBg="1"/>
      <p:bldP spid="24" grpId="0" animBg="1"/>
      <p:bldP spid="3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5"/>
          <p:cNvSpPr txBox="1"/>
          <p:nvPr/>
        </p:nvSpPr>
        <p:spPr>
          <a:xfrm>
            <a:off x="1462208" y="495059"/>
            <a:ext cx="1385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 smtClean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xx</a:t>
            </a:r>
            <a:r>
              <a:rPr lang="zh-CN" altLang="en-US" sz="2200" dirty="0" smtClean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款产品</a:t>
            </a:r>
            <a:endParaRPr lang="zh-CN" altLang="en-US" sz="2200" dirty="0">
              <a:solidFill>
                <a:schemeClr val="bg2">
                  <a:lumMod val="50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12638" y="1044978"/>
            <a:ext cx="2197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如何挖掘？</a:t>
            </a:r>
            <a:endParaRPr lang="zh-CN" altLang="en-US" sz="3200" b="1" dirty="0"/>
          </a:p>
        </p:txBody>
      </p:sp>
      <p:sp>
        <p:nvSpPr>
          <p:cNvPr id="2" name="矩形 1"/>
          <p:cNvSpPr/>
          <p:nvPr/>
        </p:nvSpPr>
        <p:spPr>
          <a:xfrm>
            <a:off x="1162050" y="1849041"/>
            <a:ext cx="9220200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第一</a:t>
            </a:r>
            <a:r>
              <a:rPr lang="zh-CN" altLang="en-US" dirty="0" smtClean="0"/>
              <a:t>、问题导向法</a:t>
            </a:r>
            <a:r>
              <a:rPr lang="en-US" altLang="zh-CN" dirty="0" smtClean="0"/>
              <a:t>---</a:t>
            </a:r>
            <a:r>
              <a:rPr lang="zh-CN" altLang="en-US" dirty="0" smtClean="0"/>
              <a:t>从</a:t>
            </a:r>
            <a:r>
              <a:rPr lang="zh-CN" altLang="en-US" dirty="0"/>
              <a:t>技术问题角度出发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有的技术方案是在使用者使用过程中，发现现有</a:t>
            </a:r>
            <a:r>
              <a:rPr lang="zh-CN" altLang="en-US" dirty="0" smtClean="0"/>
              <a:t>的产品或者</a:t>
            </a:r>
            <a:r>
              <a:rPr lang="zh-CN" altLang="en-US" dirty="0"/>
              <a:t>方法存在某方面的</a:t>
            </a:r>
            <a:r>
              <a:rPr lang="zh-CN" altLang="en-US" b="1" dirty="0">
                <a:solidFill>
                  <a:srgbClr val="FF0000"/>
                </a:solidFill>
              </a:rPr>
              <a:t>不足和问题</a:t>
            </a:r>
            <a:r>
              <a:rPr lang="zh-CN" altLang="en-US" dirty="0"/>
              <a:t>，针对该不足和问题，发明人提出了</a:t>
            </a:r>
            <a:r>
              <a:rPr lang="zh-CN" altLang="en-US" b="1" dirty="0">
                <a:solidFill>
                  <a:srgbClr val="FF0000"/>
                </a:solidFill>
              </a:rPr>
              <a:t>改进方案</a:t>
            </a:r>
            <a:r>
              <a:rPr lang="zh-CN" altLang="en-US" dirty="0"/>
              <a:t>，这种情况下，就适合采用从技术问题出发的角度进行，之前存在什么样的技术问题，为了解决这个技术问题采用了怎样的改进，最后达到了怎样的技术效果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0" name="Picture 2" descr="C:\Users\admin\Desktop\timg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" t="13499" r="4667" b="14251"/>
          <a:stretch/>
        </p:blipFill>
        <p:spPr bwMode="auto">
          <a:xfrm>
            <a:off x="1422068" y="3888870"/>
            <a:ext cx="4376738" cy="25783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71" name="Picture 3" descr="C:\Users\admin\Desktop\u=1550211633,601742654&amp;fm=26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4" y="3695311"/>
            <a:ext cx="3343275" cy="314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62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5"/>
          <p:cNvSpPr txBox="1"/>
          <p:nvPr/>
        </p:nvSpPr>
        <p:spPr>
          <a:xfrm>
            <a:off x="1462208" y="495059"/>
            <a:ext cx="1385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 smtClean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xx</a:t>
            </a:r>
            <a:r>
              <a:rPr lang="zh-CN" altLang="en-US" sz="2200" dirty="0" smtClean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款产品</a:t>
            </a:r>
            <a:endParaRPr lang="zh-CN" altLang="en-US" sz="2200" dirty="0">
              <a:solidFill>
                <a:schemeClr val="bg2">
                  <a:lumMod val="50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0213" y="1130703"/>
            <a:ext cx="2197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举例</a:t>
            </a:r>
            <a:r>
              <a:rPr lang="zh-CN" altLang="en-US" sz="3200" b="1" dirty="0"/>
              <a:t>：</a:t>
            </a:r>
          </a:p>
        </p:txBody>
      </p:sp>
      <p:pic>
        <p:nvPicPr>
          <p:cNvPr id="2050" name="Picture 2" descr="C:\Users\admin\Desktop\指甲刀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7" y="2009774"/>
            <a:ext cx="4191737" cy="419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426586" y="1346146"/>
            <a:ext cx="3877985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不足之处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❶</a:t>
            </a:r>
            <a:r>
              <a:rPr lang="zh-CN" altLang="en-US" dirty="0" smtClean="0">
                <a:hlinkClick r:id="rId4" action="ppaction://hlinkfile"/>
              </a:rPr>
              <a:t>压板</a:t>
            </a:r>
            <a:r>
              <a:rPr lang="zh-CN" altLang="en-US" dirty="0">
                <a:hlinkClick r:id="rId4" action="ppaction://hlinkfile"/>
              </a:rPr>
              <a:t>边缘硌</a:t>
            </a:r>
            <a:r>
              <a:rPr lang="zh-CN" altLang="en-US" dirty="0" smtClean="0">
                <a:hlinkClick r:id="rId4" action="ppaction://hlinkfile"/>
              </a:rPr>
              <a:t>手且</a:t>
            </a:r>
            <a:r>
              <a:rPr lang="zh-CN" altLang="en-US" dirty="0">
                <a:hlinkClick r:id="rId4" action="ppaction://hlinkfile"/>
              </a:rPr>
              <a:t>手指容易滑脱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❷</a:t>
            </a:r>
            <a:r>
              <a:rPr lang="zh-CN" altLang="en-US" dirty="0" smtClean="0">
                <a:hlinkClick r:id="rId5" action="ppaction://hlinkfile"/>
              </a:rPr>
              <a:t>不能同时适用左右手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❸</a:t>
            </a:r>
            <a:r>
              <a:rPr lang="zh-CN" altLang="en-US" dirty="0" smtClean="0">
                <a:hlinkClick r:id="rId6" action="ppaction://hlinkfile"/>
              </a:rPr>
              <a:t>指甲屑容易崩出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zh-CN" dirty="0" smtClean="0"/>
              <a:t>❹</a:t>
            </a:r>
            <a:r>
              <a:rPr lang="zh-CN" altLang="en-US" dirty="0" smtClean="0">
                <a:hlinkClick r:id="rId7" action="ppaction://hlinkfile"/>
              </a:rPr>
              <a:t>只有一个刀头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❺</a:t>
            </a:r>
            <a:r>
              <a:rPr lang="zh-CN" altLang="en-US" dirty="0" smtClean="0">
                <a:hlinkClick r:id="rId8" action="ppaction://hlinkfile"/>
              </a:rPr>
              <a:t>光线不好或者视力不好的人看不清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zh-CN" dirty="0" smtClean="0"/>
              <a:t>❻</a:t>
            </a:r>
            <a:r>
              <a:rPr lang="en-US" altLang="zh-CN" dirty="0" smtClean="0"/>
              <a:t>………..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7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5"/>
          <p:cNvSpPr txBox="1"/>
          <p:nvPr/>
        </p:nvSpPr>
        <p:spPr>
          <a:xfrm>
            <a:off x="1462208" y="495059"/>
            <a:ext cx="1385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 smtClean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xx</a:t>
            </a:r>
            <a:r>
              <a:rPr lang="zh-CN" altLang="en-US" sz="2200" dirty="0" smtClean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款产品</a:t>
            </a:r>
            <a:endParaRPr lang="zh-CN" altLang="en-US" sz="2200" dirty="0">
              <a:solidFill>
                <a:schemeClr val="bg2">
                  <a:lumMod val="50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162050" y="1534716"/>
            <a:ext cx="9220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第二、</a:t>
            </a:r>
            <a:r>
              <a:rPr lang="zh-CN" altLang="en-US" dirty="0"/>
              <a:t>从发明点角度出发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有的技术方案是在发明人看过现有技术的方案之后，为了规避现有技术方案，自己进行了规避设计，这种情况下，就适合采用从发明</a:t>
            </a:r>
            <a:r>
              <a:rPr lang="zh-CN" altLang="en-US" dirty="0" smtClean="0"/>
              <a:t>点出发，明确区别</a:t>
            </a:r>
            <a:r>
              <a:rPr lang="zh-CN" altLang="en-US" dirty="0"/>
              <a:t>点在何处，有什么技术效果，解决了什么技术问题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1265" name="Picture 1" descr="C:\Users\admin\Desktop\4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4" y="3161484"/>
            <a:ext cx="4800601" cy="320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16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5"/>
          <p:cNvSpPr txBox="1"/>
          <p:nvPr/>
        </p:nvSpPr>
        <p:spPr>
          <a:xfrm>
            <a:off x="1462208" y="495059"/>
            <a:ext cx="1385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 smtClean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xx</a:t>
            </a:r>
            <a:r>
              <a:rPr lang="zh-CN" altLang="en-US" sz="2200" dirty="0" smtClean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款产品</a:t>
            </a:r>
            <a:endParaRPr lang="zh-CN" altLang="en-US" sz="2200" dirty="0">
              <a:solidFill>
                <a:schemeClr val="bg2">
                  <a:lumMod val="50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0213" y="1130703"/>
            <a:ext cx="2197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举例：</a:t>
            </a:r>
            <a:endParaRPr lang="zh-CN" altLang="en-US" sz="3200" b="1" dirty="0"/>
          </a:p>
        </p:txBody>
      </p:sp>
      <p:pic>
        <p:nvPicPr>
          <p:cNvPr id="3073" name="Picture 1" descr="C:\Users\admin\AppData\Roaming\Tencent\Users\190892679\QQ\WinTemp\RichOle\8UPT5PZQTBEO~[}@P)]6R$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459593"/>
            <a:ext cx="344805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dmin\AppData\Roaming\Tencent\Users\190892679\QQ\WinTemp\RichOle\}Q709%8LA`02%)@46~@C8G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52"/>
          <a:stretch/>
        </p:blipFill>
        <p:spPr bwMode="auto">
          <a:xfrm>
            <a:off x="5314950" y="2336686"/>
            <a:ext cx="3438525" cy="340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\AppData\Roaming\Tencent\Users\190892679\QQ\WinTemp\RichOle\}Q709%8LA`02%)@46~@C8G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6"/>
          <a:stretch/>
        </p:blipFill>
        <p:spPr bwMode="auto">
          <a:xfrm>
            <a:off x="8753475" y="3267075"/>
            <a:ext cx="3438525" cy="191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16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5"/>
          <p:cNvSpPr txBox="1"/>
          <p:nvPr/>
        </p:nvSpPr>
        <p:spPr>
          <a:xfrm>
            <a:off x="1462208" y="495059"/>
            <a:ext cx="1385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 smtClean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xx</a:t>
            </a:r>
            <a:r>
              <a:rPr lang="zh-CN" altLang="en-US" sz="2200" dirty="0" smtClean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款产品</a:t>
            </a:r>
            <a:endParaRPr lang="zh-CN" altLang="en-US" sz="2200" dirty="0">
              <a:solidFill>
                <a:schemeClr val="bg2">
                  <a:lumMod val="50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50212" y="1826504"/>
            <a:ext cx="4093237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第三、技术分解法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以鞋为例：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zh-CN" dirty="0" smtClean="0"/>
              <a:t>①</a:t>
            </a:r>
            <a:r>
              <a:rPr lang="zh-CN" altLang="en-US" dirty="0" smtClean="0"/>
              <a:t>结构：鞋面、鞋底、鞋里、鞋跟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②材料：皮、橡胶、</a:t>
            </a:r>
            <a:r>
              <a:rPr lang="en-US" altLang="zh-CN" dirty="0" err="1" smtClean="0"/>
              <a:t>pu</a:t>
            </a:r>
            <a:r>
              <a:rPr lang="zh-CN" altLang="en-US" dirty="0" smtClean="0"/>
              <a:t>、布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③制造</a:t>
            </a:r>
            <a:r>
              <a:rPr lang="zh-CN" altLang="en-US" dirty="0" smtClean="0"/>
              <a:t>工艺：缝制、黏胶、注塑、模压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④</a:t>
            </a:r>
            <a:r>
              <a:rPr lang="zh-CN" altLang="en-US" dirty="0" smtClean="0"/>
              <a:t>制鞋工具</a:t>
            </a:r>
            <a:r>
              <a:rPr lang="en-US" altLang="zh-CN" dirty="0" smtClean="0"/>
              <a:t>/</a:t>
            </a:r>
            <a:r>
              <a:rPr lang="zh-CN" altLang="en-US" dirty="0" smtClean="0"/>
              <a:t>装置：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……  ……</a:t>
            </a:r>
          </a:p>
        </p:txBody>
      </p:sp>
      <p:pic>
        <p:nvPicPr>
          <p:cNvPr id="1026" name="Picture 2" descr="C:\Users\admin\Desktop\tim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710502"/>
            <a:ext cx="7143750" cy="58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44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5"/>
          <p:cNvSpPr txBox="1"/>
          <p:nvPr/>
        </p:nvSpPr>
        <p:spPr>
          <a:xfrm>
            <a:off x="1500308" y="483629"/>
            <a:ext cx="13800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投入产出</a:t>
            </a:r>
            <a:endParaRPr lang="zh-CN" altLang="en-US" sz="2200" dirty="0">
              <a:solidFill>
                <a:schemeClr val="bg2">
                  <a:lumMod val="50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98137" y="1090670"/>
            <a:ext cx="4246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专利挖掘中的误区</a:t>
            </a:r>
            <a:endParaRPr lang="zh-CN" altLang="en-US" sz="3200" b="1" dirty="0"/>
          </a:p>
        </p:txBody>
      </p:sp>
      <p:sp>
        <p:nvSpPr>
          <p:cNvPr id="2" name="矩形 1"/>
          <p:cNvSpPr/>
          <p:nvPr/>
        </p:nvSpPr>
        <p:spPr>
          <a:xfrm>
            <a:off x="1422068" y="1866811"/>
            <a:ext cx="93783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</a:t>
            </a:r>
            <a:r>
              <a:rPr lang="zh-CN" altLang="en-US" sz="2400" b="1" dirty="0" smtClean="0"/>
              <a:t>专利</a:t>
            </a:r>
            <a:r>
              <a:rPr lang="zh-CN" altLang="en-US" sz="2400" b="1" dirty="0"/>
              <a:t>的技术含量必须很高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有的技术人员认为自己的产品或者方法只是做了一点改进，技术含量不高，因此不能申请专利</a:t>
            </a:r>
            <a:r>
              <a:rPr lang="zh-CN" altLang="en-US" sz="2000" dirty="0" smtClean="0"/>
              <a:t>。专利申请能否获得授权取决于专利法规定三</a:t>
            </a:r>
            <a:r>
              <a:rPr lang="zh-CN" altLang="en-US" sz="2000" dirty="0"/>
              <a:t>性：实用性、新颖性、</a:t>
            </a:r>
            <a:r>
              <a:rPr lang="zh-CN" altLang="en-US" sz="2000" dirty="0" smtClean="0"/>
              <a:t>创造性，而不是技术含量高低。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pic>
        <p:nvPicPr>
          <p:cNvPr id="6149" name="Picture 5" descr="C:\Users\admin\Desktop\u=4032682197,3555502763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057" y="4629150"/>
            <a:ext cx="4410548" cy="166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05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5"/>
          <p:cNvSpPr txBox="1"/>
          <p:nvPr/>
        </p:nvSpPr>
        <p:spPr>
          <a:xfrm>
            <a:off x="1500308" y="483629"/>
            <a:ext cx="13800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投入产出</a:t>
            </a:r>
            <a:endParaRPr lang="zh-CN" altLang="en-US" sz="2200" dirty="0">
              <a:solidFill>
                <a:schemeClr val="bg2">
                  <a:lumMod val="50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72727" y="1090669"/>
            <a:ext cx="4246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专利挖掘中的误区</a:t>
            </a:r>
            <a:endParaRPr lang="zh-CN" altLang="en-US" sz="3200" b="1" dirty="0"/>
          </a:p>
        </p:txBody>
      </p:sp>
      <p:sp>
        <p:nvSpPr>
          <p:cNvPr id="2" name="矩形 1"/>
          <p:cNvSpPr/>
          <p:nvPr/>
        </p:nvSpPr>
        <p:spPr>
          <a:xfrm>
            <a:off x="1432499" y="2076361"/>
            <a:ext cx="9378376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</a:t>
            </a:r>
            <a:r>
              <a:rPr lang="zh-CN" altLang="en-US" sz="2400" b="1" dirty="0"/>
              <a:t>必须做出了实物，经过验证之后才能</a:t>
            </a:r>
            <a:r>
              <a:rPr lang="zh-CN" altLang="en-US" sz="2400" b="1" dirty="0" smtClean="0"/>
              <a:t>申请</a:t>
            </a:r>
            <a:endParaRPr lang="zh-CN" altLang="en-US" sz="2400" b="1" dirty="0"/>
          </a:p>
        </p:txBody>
      </p:sp>
      <p:sp>
        <p:nvSpPr>
          <p:cNvPr id="3" name="矩形 2"/>
          <p:cNvSpPr/>
          <p:nvPr/>
        </p:nvSpPr>
        <p:spPr>
          <a:xfrm>
            <a:off x="2324100" y="2834403"/>
            <a:ext cx="6096000" cy="9629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专利保护的是一种技术方案，一种知识性想法，不需要有实物来验证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2324100" y="385676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对于机械、机电、电子类产品来说，只要能够使本领域技术人员了解技术要点，根据技术方案能够重现该技术即可，不需要做出实物来验证技术方案的可行性</a:t>
            </a:r>
            <a:r>
              <a:rPr lang="zh-CN" altLang="en-US" sz="2000" dirty="0" smtClean="0"/>
              <a:t>。</a:t>
            </a:r>
            <a:endParaRPr lang="en-US" altLang="zh-CN" sz="2000" dirty="0"/>
          </a:p>
        </p:txBody>
      </p:sp>
      <p:sp>
        <p:nvSpPr>
          <p:cNvPr id="5" name="矩形 4"/>
          <p:cNvSpPr/>
          <p:nvPr/>
        </p:nvSpPr>
        <p:spPr>
          <a:xfrm>
            <a:off x="2426806" y="5394410"/>
            <a:ext cx="349326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化学类需要实验数据来证明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7159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45"/>
          <p:cNvSpPr>
            <a:spLocks noChangeArrowheads="1"/>
          </p:cNvSpPr>
          <p:nvPr/>
        </p:nvSpPr>
        <p:spPr bwMode="auto">
          <a:xfrm>
            <a:off x="0" y="513648"/>
            <a:ext cx="1381539" cy="396240"/>
          </a:xfrm>
          <a:custGeom>
            <a:avLst/>
            <a:gdLst>
              <a:gd name="connsiteX0" fmla="*/ 0 w 1041400"/>
              <a:gd name="connsiteY0" fmla="*/ 0 h 584775"/>
              <a:gd name="connsiteX1" fmla="*/ 1041400 w 1041400"/>
              <a:gd name="connsiteY1" fmla="*/ 0 h 584775"/>
              <a:gd name="connsiteX2" fmla="*/ 1041400 w 1041400"/>
              <a:gd name="connsiteY2" fmla="*/ 584775 h 584775"/>
              <a:gd name="connsiteX3" fmla="*/ 0 w 1041400"/>
              <a:gd name="connsiteY3" fmla="*/ 584775 h 584775"/>
              <a:gd name="connsiteX4" fmla="*/ 0 w 1041400"/>
              <a:gd name="connsiteY4" fmla="*/ 0 h 584775"/>
              <a:gd name="connsiteX0" fmla="*/ 0 w 1307618"/>
              <a:gd name="connsiteY0" fmla="*/ 0 h 584775"/>
              <a:gd name="connsiteX1" fmla="*/ 1041400 w 1307618"/>
              <a:gd name="connsiteY1" fmla="*/ 0 h 584775"/>
              <a:gd name="connsiteX2" fmla="*/ 1307618 w 1307618"/>
              <a:gd name="connsiteY2" fmla="*/ 584775 h 584775"/>
              <a:gd name="connsiteX3" fmla="*/ 0 w 1307618"/>
              <a:gd name="connsiteY3" fmla="*/ 584775 h 584775"/>
              <a:gd name="connsiteX4" fmla="*/ 0 w 1307618"/>
              <a:gd name="connsiteY4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618" h="584775">
                <a:moveTo>
                  <a:pt x="0" y="0"/>
                </a:moveTo>
                <a:lnTo>
                  <a:pt x="1041400" y="0"/>
                </a:lnTo>
                <a:lnTo>
                  <a:pt x="1307618" y="584775"/>
                </a:lnTo>
                <a:lnTo>
                  <a:pt x="0" y="5847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0" name="Picture 3" descr="G:\人力\三个项目 高清图\Haier logo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26" y="587592"/>
            <a:ext cx="806280" cy="24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接连接符 31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5"/>
          <p:cNvSpPr txBox="1"/>
          <p:nvPr/>
        </p:nvSpPr>
        <p:spPr>
          <a:xfrm>
            <a:off x="1500307" y="514109"/>
            <a:ext cx="1370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工作总结</a:t>
            </a:r>
          </a:p>
        </p:txBody>
      </p:sp>
      <p:pic>
        <p:nvPicPr>
          <p:cNvPr id="204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81" y="220426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5170488" y="1208620"/>
            <a:ext cx="1656184" cy="5613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目录</a:t>
            </a:r>
          </a:p>
        </p:txBody>
      </p:sp>
      <p:grpSp>
        <p:nvGrpSpPr>
          <p:cNvPr id="19" name="Group 4"/>
          <p:cNvGrpSpPr>
            <a:grpSpLocks/>
          </p:cNvGrpSpPr>
          <p:nvPr/>
        </p:nvGrpSpPr>
        <p:grpSpPr bwMode="auto">
          <a:xfrm>
            <a:off x="3552825" y="2324100"/>
            <a:ext cx="4724400" cy="685800"/>
            <a:chOff x="1296" y="1824"/>
            <a:chExt cx="2976" cy="432"/>
          </a:xfrm>
        </p:grpSpPr>
        <p:sp>
          <p:nvSpPr>
            <p:cNvPr id="20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1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2" name="Text Box 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3" name="Text Box 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smtClean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24" name="Group 9"/>
          <p:cNvGrpSpPr>
            <a:grpSpLocks/>
          </p:cNvGrpSpPr>
          <p:nvPr/>
        </p:nvGrpSpPr>
        <p:grpSpPr bwMode="auto">
          <a:xfrm>
            <a:off x="3552825" y="3162300"/>
            <a:ext cx="4724400" cy="685800"/>
            <a:chOff x="1296" y="1824"/>
            <a:chExt cx="2976" cy="432"/>
          </a:xfrm>
        </p:grpSpPr>
        <p:sp>
          <p:nvSpPr>
            <p:cNvPr id="25" name="AutoShape 1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6" name="AutoShape 1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7" name="Text Box 12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如何挖掘专利</a:t>
              </a:r>
            </a:p>
          </p:txBody>
        </p:sp>
        <p:sp>
          <p:nvSpPr>
            <p:cNvPr id="28" name="Text Box 13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smtClean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31" name="Group 14"/>
          <p:cNvGrpSpPr>
            <a:grpSpLocks/>
          </p:cNvGrpSpPr>
          <p:nvPr/>
        </p:nvGrpSpPr>
        <p:grpSpPr bwMode="auto">
          <a:xfrm>
            <a:off x="3552825" y="4000500"/>
            <a:ext cx="4724400" cy="685800"/>
            <a:chOff x="1296" y="1824"/>
            <a:chExt cx="2976" cy="432"/>
          </a:xfrm>
        </p:grpSpPr>
        <p:sp>
          <p:nvSpPr>
            <p:cNvPr id="33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4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如何撰写技术交底书</a:t>
              </a:r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smtClean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50" name="矩形 49"/>
          <p:cNvSpPr/>
          <p:nvPr/>
        </p:nvSpPr>
        <p:spPr>
          <a:xfrm>
            <a:off x="5000626" y="2476021"/>
            <a:ext cx="3389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专利基础知识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582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5"/>
          <p:cNvSpPr txBox="1"/>
          <p:nvPr/>
        </p:nvSpPr>
        <p:spPr>
          <a:xfrm>
            <a:off x="1500308" y="483629"/>
            <a:ext cx="13800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投入产出</a:t>
            </a:r>
            <a:endParaRPr lang="zh-CN" altLang="en-US" sz="2200" dirty="0">
              <a:solidFill>
                <a:schemeClr val="bg2">
                  <a:lumMod val="50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07662" y="1090670"/>
            <a:ext cx="4246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专利挖掘中的误区</a:t>
            </a:r>
            <a:endParaRPr lang="zh-CN" altLang="en-US" sz="3200" b="1" dirty="0"/>
          </a:p>
        </p:txBody>
      </p:sp>
      <p:sp>
        <p:nvSpPr>
          <p:cNvPr id="2" name="矩形 1"/>
          <p:cNvSpPr/>
          <p:nvPr/>
        </p:nvSpPr>
        <p:spPr>
          <a:xfrm>
            <a:off x="1432499" y="1866811"/>
            <a:ext cx="9378376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</a:t>
            </a:r>
            <a:r>
              <a:rPr lang="zh-CN" altLang="en-US" sz="2400" b="1" dirty="0" smtClean="0"/>
              <a:t>一个产品只能申请一件专利</a:t>
            </a:r>
            <a:endParaRPr lang="en-US" altLang="zh-CN" sz="2400" b="1" dirty="0" smtClean="0"/>
          </a:p>
        </p:txBody>
      </p:sp>
      <p:pic>
        <p:nvPicPr>
          <p:cNvPr id="10" name="Picture 2" descr="C:\Users\admin\Desktop\铅笔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70" y="4208371"/>
            <a:ext cx="2346060" cy="23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admin\Desktop\铅笔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148" y="4057651"/>
            <a:ext cx="3277223" cy="246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686049" y="2466305"/>
            <a:ext cx="66198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一般而言，产品的研发或改进过程中往往需要解决多个技术问题，每件专利只需要针对产品的一个技术点，一件产品涉及的多个技术点通常可以衍生多个专利。</a:t>
            </a:r>
          </a:p>
        </p:txBody>
      </p:sp>
    </p:spTree>
    <p:extLst>
      <p:ext uri="{BB962C8B-B14F-4D97-AF65-F5344CB8AC3E}">
        <p14:creationId xmlns:p14="http://schemas.microsoft.com/office/powerpoint/2010/main" val="69477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45"/>
          <p:cNvSpPr>
            <a:spLocks noChangeArrowheads="1"/>
          </p:cNvSpPr>
          <p:nvPr/>
        </p:nvSpPr>
        <p:spPr bwMode="auto">
          <a:xfrm>
            <a:off x="0" y="513648"/>
            <a:ext cx="1381539" cy="396240"/>
          </a:xfrm>
          <a:custGeom>
            <a:avLst/>
            <a:gdLst>
              <a:gd name="connsiteX0" fmla="*/ 0 w 1041400"/>
              <a:gd name="connsiteY0" fmla="*/ 0 h 584775"/>
              <a:gd name="connsiteX1" fmla="*/ 1041400 w 1041400"/>
              <a:gd name="connsiteY1" fmla="*/ 0 h 584775"/>
              <a:gd name="connsiteX2" fmla="*/ 1041400 w 1041400"/>
              <a:gd name="connsiteY2" fmla="*/ 584775 h 584775"/>
              <a:gd name="connsiteX3" fmla="*/ 0 w 1041400"/>
              <a:gd name="connsiteY3" fmla="*/ 584775 h 584775"/>
              <a:gd name="connsiteX4" fmla="*/ 0 w 1041400"/>
              <a:gd name="connsiteY4" fmla="*/ 0 h 584775"/>
              <a:gd name="connsiteX0" fmla="*/ 0 w 1307618"/>
              <a:gd name="connsiteY0" fmla="*/ 0 h 584775"/>
              <a:gd name="connsiteX1" fmla="*/ 1041400 w 1307618"/>
              <a:gd name="connsiteY1" fmla="*/ 0 h 584775"/>
              <a:gd name="connsiteX2" fmla="*/ 1307618 w 1307618"/>
              <a:gd name="connsiteY2" fmla="*/ 584775 h 584775"/>
              <a:gd name="connsiteX3" fmla="*/ 0 w 1307618"/>
              <a:gd name="connsiteY3" fmla="*/ 584775 h 584775"/>
              <a:gd name="connsiteX4" fmla="*/ 0 w 1307618"/>
              <a:gd name="connsiteY4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618" h="584775">
                <a:moveTo>
                  <a:pt x="0" y="0"/>
                </a:moveTo>
                <a:lnTo>
                  <a:pt x="1041400" y="0"/>
                </a:lnTo>
                <a:lnTo>
                  <a:pt x="1307618" y="584775"/>
                </a:lnTo>
                <a:lnTo>
                  <a:pt x="0" y="5847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0" name="Picture 3" descr="G:\人力\三个项目 高清图\Haier logo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26" y="587592"/>
            <a:ext cx="806280" cy="24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接连接符 31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81" y="220426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14"/>
          <p:cNvGrpSpPr>
            <a:grpSpLocks/>
          </p:cNvGrpSpPr>
          <p:nvPr/>
        </p:nvGrpSpPr>
        <p:grpSpPr bwMode="auto">
          <a:xfrm>
            <a:off x="3514725" y="2486025"/>
            <a:ext cx="4724400" cy="685800"/>
            <a:chOff x="1296" y="1824"/>
            <a:chExt cx="2976" cy="432"/>
          </a:xfrm>
        </p:grpSpPr>
        <p:sp>
          <p:nvSpPr>
            <p:cNvPr id="33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4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如何撰写技术交底书</a:t>
              </a:r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smtClean="0">
                  <a:solidFill>
                    <a:srgbClr val="FFFFFF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250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对角圆角矩形 100"/>
          <p:cNvSpPr/>
          <p:nvPr/>
        </p:nvSpPr>
        <p:spPr>
          <a:xfrm>
            <a:off x="8403771" y="2843991"/>
            <a:ext cx="2630965" cy="2237647"/>
          </a:xfrm>
          <a:prstGeom prst="round2DiagRect">
            <a:avLst/>
          </a:prstGeom>
          <a:solidFill>
            <a:srgbClr val="EFA3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 flipV="1">
            <a:off x="1007106" y="2755504"/>
            <a:ext cx="2553788" cy="2343115"/>
          </a:xfrm>
          <a:prstGeom prst="rect">
            <a:avLst/>
          </a:prstGeom>
          <a:solidFill>
            <a:schemeClr val="accent1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 flipV="1">
            <a:off x="4731658" y="2755501"/>
            <a:ext cx="2569028" cy="2276281"/>
          </a:xfrm>
          <a:prstGeom prst="rect">
            <a:avLst/>
          </a:prstGeom>
          <a:solidFill>
            <a:srgbClr val="4BB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45"/>
          <p:cNvSpPr>
            <a:spLocks noChangeArrowheads="1"/>
          </p:cNvSpPr>
          <p:nvPr/>
        </p:nvSpPr>
        <p:spPr bwMode="auto">
          <a:xfrm>
            <a:off x="0" y="513648"/>
            <a:ext cx="1381539" cy="396240"/>
          </a:xfrm>
          <a:custGeom>
            <a:avLst/>
            <a:gdLst>
              <a:gd name="connsiteX0" fmla="*/ 0 w 1041400"/>
              <a:gd name="connsiteY0" fmla="*/ 0 h 584775"/>
              <a:gd name="connsiteX1" fmla="*/ 1041400 w 1041400"/>
              <a:gd name="connsiteY1" fmla="*/ 0 h 584775"/>
              <a:gd name="connsiteX2" fmla="*/ 1041400 w 1041400"/>
              <a:gd name="connsiteY2" fmla="*/ 584775 h 584775"/>
              <a:gd name="connsiteX3" fmla="*/ 0 w 1041400"/>
              <a:gd name="connsiteY3" fmla="*/ 584775 h 584775"/>
              <a:gd name="connsiteX4" fmla="*/ 0 w 1041400"/>
              <a:gd name="connsiteY4" fmla="*/ 0 h 584775"/>
              <a:gd name="connsiteX0" fmla="*/ 0 w 1307618"/>
              <a:gd name="connsiteY0" fmla="*/ 0 h 584775"/>
              <a:gd name="connsiteX1" fmla="*/ 1041400 w 1307618"/>
              <a:gd name="connsiteY1" fmla="*/ 0 h 584775"/>
              <a:gd name="connsiteX2" fmla="*/ 1307618 w 1307618"/>
              <a:gd name="connsiteY2" fmla="*/ 584775 h 584775"/>
              <a:gd name="connsiteX3" fmla="*/ 0 w 1307618"/>
              <a:gd name="connsiteY3" fmla="*/ 584775 h 584775"/>
              <a:gd name="connsiteX4" fmla="*/ 0 w 1307618"/>
              <a:gd name="connsiteY4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618" h="584775">
                <a:moveTo>
                  <a:pt x="0" y="0"/>
                </a:moveTo>
                <a:lnTo>
                  <a:pt x="1041400" y="0"/>
                </a:lnTo>
                <a:lnTo>
                  <a:pt x="1307618" y="584775"/>
                </a:lnTo>
                <a:lnTo>
                  <a:pt x="0" y="5847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0" name="Picture 3" descr="G:\人力\三个项目 高清图\Haier logo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26" y="587592"/>
            <a:ext cx="806280" cy="24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接连接符 31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5"/>
          <p:cNvSpPr txBox="1"/>
          <p:nvPr/>
        </p:nvSpPr>
        <p:spPr>
          <a:xfrm>
            <a:off x="1500307" y="514109"/>
            <a:ext cx="1370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工作总结</a:t>
            </a:r>
          </a:p>
        </p:txBody>
      </p:sp>
      <p:pic>
        <p:nvPicPr>
          <p:cNvPr id="204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81" y="220426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94322" y="3585025"/>
            <a:ext cx="2179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专利保护范围</a:t>
            </a:r>
            <a:endParaRPr lang="zh-CN" alt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4920342" y="3665451"/>
            <a:ext cx="2206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专利申请文件</a:t>
            </a:r>
            <a:endParaRPr lang="zh-CN" alt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8828565" y="3662808"/>
            <a:ext cx="2206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技术交底书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3373677" y="1138462"/>
            <a:ext cx="3194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技术交底书的作用</a:t>
            </a:r>
            <a:endParaRPr lang="zh-CN" altLang="en-US" sz="2800" b="1" dirty="0"/>
          </a:p>
        </p:txBody>
      </p:sp>
      <p:sp>
        <p:nvSpPr>
          <p:cNvPr id="3" name="左箭头 2"/>
          <p:cNvSpPr/>
          <p:nvPr/>
        </p:nvSpPr>
        <p:spPr>
          <a:xfrm>
            <a:off x="3701143" y="3665451"/>
            <a:ext cx="783771" cy="381239"/>
          </a:xfrm>
          <a:prstGeom prst="leftArrow">
            <a:avLst/>
          </a:prstGeom>
          <a:solidFill>
            <a:srgbClr val="4BB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左箭头 3"/>
          <p:cNvSpPr/>
          <p:nvPr/>
        </p:nvSpPr>
        <p:spPr>
          <a:xfrm>
            <a:off x="7431314" y="3715083"/>
            <a:ext cx="783772" cy="362400"/>
          </a:xfrm>
          <a:prstGeom prst="lef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69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70" grpId="0" animBg="1"/>
      <p:bldP spid="71" grpId="0" animBg="1"/>
      <p:bldP spid="29" grpId="0" animBg="1" autoUpdateAnimBg="0"/>
      <p:bldP spid="2" grpId="0"/>
      <p:bldP spid="35" grpId="0"/>
      <p:bldP spid="36" grpId="0"/>
      <p:bldP spid="3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41"/>
          <p:cNvSpPr txBox="1"/>
          <p:nvPr/>
        </p:nvSpPr>
        <p:spPr>
          <a:xfrm>
            <a:off x="1102813" y="3859196"/>
            <a:ext cx="2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</a:t>
            </a:r>
            <a:endParaRPr lang="zh-CN" altLang="en-US" sz="14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"/>
          <p:cNvSpPr txBox="1"/>
          <p:nvPr/>
        </p:nvSpPr>
        <p:spPr>
          <a:xfrm>
            <a:off x="1500307" y="514109"/>
            <a:ext cx="1520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核心项目</a:t>
            </a:r>
          </a:p>
        </p:txBody>
      </p:sp>
      <p:pic>
        <p:nvPicPr>
          <p:cNvPr id="3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空心弧 41"/>
          <p:cNvSpPr/>
          <p:nvPr/>
        </p:nvSpPr>
        <p:spPr>
          <a:xfrm rot="6098398">
            <a:off x="-748900" y="1877650"/>
            <a:ext cx="4142460" cy="4856678"/>
          </a:xfrm>
          <a:prstGeom prst="blockArc">
            <a:avLst>
              <a:gd name="adj1" fmla="val 10099947"/>
              <a:gd name="adj2" fmla="val 20948962"/>
              <a:gd name="adj3" fmla="val 2953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chemeClr val="tx1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18537" y="1976130"/>
            <a:ext cx="884223" cy="81343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b="1" dirty="0"/>
              <a:t>1</a:t>
            </a:r>
            <a:endParaRPr kumimoji="1" lang="zh-CN" altLang="en-US" sz="6000" b="1" dirty="0"/>
          </a:p>
        </p:txBody>
      </p:sp>
      <p:sp>
        <p:nvSpPr>
          <p:cNvPr id="45" name="椭圆 44"/>
          <p:cNvSpPr/>
          <p:nvPr/>
        </p:nvSpPr>
        <p:spPr>
          <a:xfrm>
            <a:off x="3136769" y="3699967"/>
            <a:ext cx="876417" cy="890921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zh-CN" sz="6000" b="1" dirty="0">
                <a:solidFill>
                  <a:prstClr val="white"/>
                </a:solidFill>
              </a:rPr>
              <a:t>2</a:t>
            </a:r>
            <a:endParaRPr kumimoji="1" lang="zh-CN" altLang="en-US" sz="6000" b="1" dirty="0">
              <a:solidFill>
                <a:prstClr val="white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961832" y="5611603"/>
            <a:ext cx="884224" cy="847202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zh-CN" sz="6000" b="1" dirty="0">
                <a:solidFill>
                  <a:prstClr val="white"/>
                </a:solidFill>
              </a:rPr>
              <a:t>3</a:t>
            </a:r>
            <a:endParaRPr kumimoji="1" lang="zh-CN" altLang="en-US" sz="6000" b="1" dirty="0">
              <a:solidFill>
                <a:prstClr val="white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36769" y="2096616"/>
            <a:ext cx="5025390" cy="5724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现有技术中存在的技术问题是什么？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248785" y="3859196"/>
            <a:ext cx="5314315" cy="5724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 smtClean="0">
                <a:solidFill>
                  <a:srgbClr val="FFFF00"/>
                </a:solidFill>
                <a:sym typeface="+mn-ea"/>
              </a:rPr>
              <a:t>本申请采用</a:t>
            </a:r>
            <a:r>
              <a:rPr lang="zh-CN" altLang="en-US" sz="2400" b="1" dirty="0">
                <a:solidFill>
                  <a:srgbClr val="FFFF00"/>
                </a:solidFill>
                <a:sym typeface="+mn-ea"/>
              </a:rPr>
              <a:t>何种技术方案解决该问题？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271520" y="5748972"/>
            <a:ext cx="5910580" cy="5724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sym typeface="+mn-ea"/>
              </a:rPr>
              <a:t>该技术方案解决该问题的技术效果是什么？</a:t>
            </a:r>
            <a:endParaRPr lang="zh-CN" altLang="en-US" sz="2400" b="1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2" name="文本占位符 4"/>
          <p:cNvSpPr txBox="1">
            <a:spLocks/>
          </p:cNvSpPr>
          <p:nvPr/>
        </p:nvSpPr>
        <p:spPr>
          <a:xfrm>
            <a:off x="3341672" y="1016000"/>
            <a:ext cx="4335478" cy="508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b="1" dirty="0" smtClean="0"/>
              <a:t>技术交底书中的逻辑关系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3388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44"/>
          <p:cNvSpPr txBox="1"/>
          <p:nvPr/>
        </p:nvSpPr>
        <p:spPr>
          <a:xfrm>
            <a:off x="1407161" y="4701185"/>
            <a:ext cx="907003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"/>
          <p:cNvSpPr txBox="1"/>
          <p:nvPr/>
        </p:nvSpPr>
        <p:spPr>
          <a:xfrm>
            <a:off x="1500307" y="514109"/>
            <a:ext cx="1520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核心项目</a:t>
            </a:r>
          </a:p>
        </p:txBody>
      </p:sp>
      <p:pic>
        <p:nvPicPr>
          <p:cNvPr id="3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211145" y="1721245"/>
            <a:ext cx="1047534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①</a:t>
            </a:r>
            <a:r>
              <a:rPr lang="zh-CN" altLang="en-US" sz="2000" b="1" dirty="0" smtClean="0"/>
              <a:t>现有技术基本情况</a:t>
            </a:r>
            <a:r>
              <a:rPr lang="zh-CN" altLang="en-US" sz="2000" dirty="0" smtClean="0"/>
              <a:t>：简要</a:t>
            </a:r>
            <a:r>
              <a:rPr lang="zh-CN" altLang="en-US" sz="2000" dirty="0"/>
              <a:t>清楚地介绍本申请同类产品或方法的</a:t>
            </a:r>
            <a:r>
              <a:rPr lang="zh-CN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现状</a:t>
            </a:r>
            <a:r>
              <a:rPr lang="zh-CN" altLang="en-US" sz="2000" dirty="0" smtClean="0"/>
              <a:t>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②</a:t>
            </a:r>
            <a:r>
              <a:rPr lang="zh-CN" altLang="en-US" sz="2000" b="1" dirty="0" smtClean="0"/>
              <a:t>现有技术中存在哪些问题</a:t>
            </a:r>
            <a:r>
              <a:rPr lang="zh-CN" altLang="en-US" sz="2000" dirty="0" smtClean="0"/>
              <a:t>：说明一下现有</a:t>
            </a:r>
            <a:r>
              <a:rPr lang="zh-CN" altLang="en-US" sz="2000" dirty="0"/>
              <a:t>的技术方案存在的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主要问题或缺点</a:t>
            </a:r>
            <a:r>
              <a:rPr lang="zh-CN" altLang="en-US" sz="2000" dirty="0"/>
              <a:t>（</a:t>
            </a:r>
            <a:r>
              <a:rPr lang="zh-CN" altLang="en-US" sz="2000" b="1" dirty="0">
                <a:solidFill>
                  <a:srgbClr val="FF0000"/>
                </a:solidFill>
              </a:rPr>
              <a:t>注意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：仅限于本</a:t>
            </a:r>
            <a:r>
              <a:rPr lang="zh-CN" altLang="en-US" sz="2000" b="1" dirty="0">
                <a:solidFill>
                  <a:srgbClr val="FF0000"/>
                </a:solidFill>
              </a:rPr>
              <a:t>申请要解决的核心问题</a:t>
            </a:r>
            <a:r>
              <a:rPr lang="zh-CN" altLang="en-US" sz="2000" dirty="0"/>
              <a:t>）；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③</a:t>
            </a:r>
            <a:r>
              <a:rPr lang="zh-CN" altLang="en-US" sz="2000" b="1" dirty="0" smtClean="0"/>
              <a:t>上述问题或缺点带来的</a:t>
            </a:r>
            <a:r>
              <a:rPr lang="zh-CN" altLang="en-US" sz="2000" b="1" dirty="0"/>
              <a:t>不良</a:t>
            </a:r>
            <a:r>
              <a:rPr lang="zh-CN" altLang="en-US" sz="2000" b="1" dirty="0" smtClean="0"/>
              <a:t>结果：</a:t>
            </a:r>
            <a:r>
              <a:rPr lang="zh-CN" altLang="en-US" sz="2000" dirty="0" smtClean="0"/>
              <a:t>比如</a:t>
            </a:r>
            <a:r>
              <a:rPr lang="zh-CN" altLang="en-US" sz="2000" dirty="0"/>
              <a:t>：产能低、效率低、不环保、不方便操作、不节能、成本高、维修难</a:t>
            </a:r>
            <a:r>
              <a:rPr lang="zh-CN" altLang="en-US" sz="2000" dirty="0" smtClean="0"/>
              <a:t>等。</a:t>
            </a:r>
            <a:endParaRPr lang="en-US" altLang="zh-CN" sz="2000" dirty="0"/>
          </a:p>
        </p:txBody>
      </p:sp>
      <p:sp>
        <p:nvSpPr>
          <p:cNvPr id="14" name="矩形 13"/>
          <p:cNvSpPr/>
          <p:nvPr/>
        </p:nvSpPr>
        <p:spPr>
          <a:xfrm>
            <a:off x="3020992" y="944996"/>
            <a:ext cx="5025390" cy="5724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现有技术中存在的技术问题是什么？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25" name="Picture 1" descr="C:\Users\admin\AppData\Roaming\Tencent\Users\190892679\QQ\WinTemp\RichOle\@40ARD1Y}7R@@L]~56IR7Y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4798177"/>
            <a:ext cx="878205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485321" y="4032486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一种便携式无人机反制装置</a:t>
            </a:r>
          </a:p>
        </p:txBody>
      </p:sp>
    </p:spTree>
    <p:extLst>
      <p:ext uri="{BB962C8B-B14F-4D97-AF65-F5344CB8AC3E}">
        <p14:creationId xmlns:p14="http://schemas.microsoft.com/office/powerpoint/2010/main" val="394039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40"/>
          <p:cNvSpPr txBox="1"/>
          <p:nvPr/>
        </p:nvSpPr>
        <p:spPr>
          <a:xfrm>
            <a:off x="1122469" y="4738211"/>
            <a:ext cx="2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D</a:t>
            </a:r>
            <a:endParaRPr lang="zh-CN" altLang="en-US" sz="14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7" name="文本框 41"/>
          <p:cNvSpPr txBox="1"/>
          <p:nvPr/>
        </p:nvSpPr>
        <p:spPr>
          <a:xfrm>
            <a:off x="1108157" y="3905626"/>
            <a:ext cx="2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</a:t>
            </a:r>
            <a:endParaRPr lang="zh-CN" altLang="en-US" sz="14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41"/>
          <p:cNvSpPr txBox="1"/>
          <p:nvPr/>
        </p:nvSpPr>
        <p:spPr>
          <a:xfrm>
            <a:off x="1158571" y="5785283"/>
            <a:ext cx="2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E</a:t>
            </a:r>
            <a:endParaRPr lang="zh-CN" altLang="en-US" sz="14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"/>
          <p:cNvSpPr txBox="1"/>
          <p:nvPr/>
        </p:nvSpPr>
        <p:spPr>
          <a:xfrm>
            <a:off x="1500307" y="514109"/>
            <a:ext cx="1520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核心项目</a:t>
            </a:r>
          </a:p>
        </p:txBody>
      </p:sp>
      <p:pic>
        <p:nvPicPr>
          <p:cNvPr id="3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本框 41"/>
          <p:cNvSpPr txBox="1"/>
          <p:nvPr/>
        </p:nvSpPr>
        <p:spPr>
          <a:xfrm>
            <a:off x="946267" y="4793290"/>
            <a:ext cx="54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D</a:t>
            </a:r>
            <a:endParaRPr lang="zh-CN" altLang="en-US" sz="14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2497" y="1935856"/>
            <a:ext cx="42871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70C0"/>
                </a:solidFill>
              </a:rPr>
              <a:t>机械</a:t>
            </a:r>
            <a:r>
              <a:rPr lang="zh-CN" altLang="zh-CN" sz="2400" b="1" dirty="0" smtClean="0">
                <a:solidFill>
                  <a:srgbClr val="0070C0"/>
                </a:solidFill>
              </a:rPr>
              <a:t>产品</a:t>
            </a:r>
            <a:r>
              <a:rPr lang="zh-CN" altLang="en-US" sz="2400" dirty="0" smtClean="0"/>
              <a:t>：</a:t>
            </a:r>
            <a:r>
              <a:rPr lang="zh-CN" altLang="zh-CN" sz="2000" dirty="0" smtClean="0"/>
              <a:t>应</a:t>
            </a:r>
            <a:r>
              <a:rPr lang="zh-CN" altLang="zh-CN" sz="2000" dirty="0"/>
              <a:t>结合</a:t>
            </a:r>
            <a:r>
              <a:rPr lang="zh-CN" altLang="zh-CN" sz="2000" b="1" dirty="0">
                <a:solidFill>
                  <a:srgbClr val="FF0000"/>
                </a:solidFill>
              </a:rPr>
              <a:t>附图</a:t>
            </a:r>
            <a:r>
              <a:rPr lang="zh-CN" altLang="zh-CN" sz="2000" dirty="0"/>
              <a:t>详细说明各零部件的形状、构造，以及各零部件之间的</a:t>
            </a:r>
            <a:r>
              <a:rPr lang="zh-CN" altLang="zh-CN" sz="2000" dirty="0">
                <a:solidFill>
                  <a:srgbClr val="7030A0"/>
                </a:solidFill>
              </a:rPr>
              <a:t>连接关系</a:t>
            </a:r>
            <a:r>
              <a:rPr lang="zh-CN" altLang="zh-CN" sz="2000" dirty="0"/>
              <a:t>和</a:t>
            </a:r>
            <a:r>
              <a:rPr lang="zh-CN" altLang="zh-CN" sz="2000" dirty="0">
                <a:solidFill>
                  <a:srgbClr val="7030A0"/>
                </a:solidFill>
              </a:rPr>
              <a:t>空间位置关系</a:t>
            </a:r>
            <a:r>
              <a:rPr lang="zh-CN" altLang="zh-CN" sz="2000" dirty="0"/>
              <a:t>，并详细介绍该机械产品的工作原理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2" t="14166" r="7319" b="7897"/>
          <a:stretch/>
        </p:blipFill>
        <p:spPr>
          <a:xfrm>
            <a:off x="6019799" y="1691498"/>
            <a:ext cx="4805439" cy="281382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912731" y="945635"/>
            <a:ext cx="5314315" cy="5724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 smtClean="0">
                <a:solidFill>
                  <a:srgbClr val="FFFF00"/>
                </a:solidFill>
                <a:sym typeface="+mn-ea"/>
              </a:rPr>
              <a:t>本申请采用</a:t>
            </a:r>
            <a:r>
              <a:rPr lang="zh-CN" altLang="en-US" sz="2400" b="1" dirty="0">
                <a:solidFill>
                  <a:srgbClr val="FFFF00"/>
                </a:solidFill>
                <a:sym typeface="+mn-ea"/>
              </a:rPr>
              <a:t>何种技术方案解决该问题？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49" name="Picture 1" descr="C:\Users\admin\AppData\Roaming\Tencent\Users\190892679\QQ\WinTemp\RichOle\)M{FB_5WZPNZG]L2ZPS~J_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656" y="4535943"/>
            <a:ext cx="3145167" cy="226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62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40"/>
          <p:cNvSpPr txBox="1"/>
          <p:nvPr/>
        </p:nvSpPr>
        <p:spPr>
          <a:xfrm>
            <a:off x="1122469" y="4738211"/>
            <a:ext cx="2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D</a:t>
            </a:r>
            <a:endParaRPr lang="zh-CN" altLang="en-US" sz="14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7" name="文本框 41"/>
          <p:cNvSpPr txBox="1"/>
          <p:nvPr/>
        </p:nvSpPr>
        <p:spPr>
          <a:xfrm>
            <a:off x="1108157" y="3905626"/>
            <a:ext cx="2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</a:t>
            </a:r>
            <a:endParaRPr lang="zh-CN" altLang="en-US" sz="14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41"/>
          <p:cNvSpPr txBox="1"/>
          <p:nvPr/>
        </p:nvSpPr>
        <p:spPr>
          <a:xfrm>
            <a:off x="1158571" y="5785283"/>
            <a:ext cx="2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E</a:t>
            </a:r>
            <a:endParaRPr lang="zh-CN" altLang="en-US" sz="14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"/>
          <p:cNvSpPr txBox="1"/>
          <p:nvPr/>
        </p:nvSpPr>
        <p:spPr>
          <a:xfrm>
            <a:off x="1500307" y="514109"/>
            <a:ext cx="1520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核心项目</a:t>
            </a:r>
          </a:p>
        </p:txBody>
      </p:sp>
      <p:pic>
        <p:nvPicPr>
          <p:cNvPr id="3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本框 41"/>
          <p:cNvSpPr txBox="1"/>
          <p:nvPr/>
        </p:nvSpPr>
        <p:spPr>
          <a:xfrm>
            <a:off x="946267" y="4793290"/>
            <a:ext cx="54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D</a:t>
            </a:r>
            <a:endParaRPr lang="zh-CN" altLang="en-US" sz="14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3585" y="2322064"/>
            <a:ext cx="47074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70C0"/>
                </a:solidFill>
              </a:rPr>
              <a:t>电子类</a:t>
            </a:r>
            <a:r>
              <a:rPr lang="zh-CN" altLang="zh-CN" sz="2400" b="1" dirty="0" smtClean="0">
                <a:solidFill>
                  <a:srgbClr val="0070C0"/>
                </a:solidFill>
              </a:rPr>
              <a:t>产品</a:t>
            </a:r>
            <a:r>
              <a:rPr lang="zh-CN" altLang="en-US" sz="2400" dirty="0" smtClean="0"/>
              <a:t>：</a:t>
            </a:r>
            <a:r>
              <a:rPr lang="zh-CN" altLang="zh-CN" sz="2000" dirty="0" smtClean="0"/>
              <a:t>应</a:t>
            </a:r>
            <a:r>
              <a:rPr lang="zh-CN" altLang="en-US" sz="2000" dirty="0" smtClean="0"/>
              <a:t>描述该电子产品的元器件、部件，上述元器件、部件间的相互配置的关系，</a:t>
            </a:r>
            <a:r>
              <a:rPr lang="zh-CN" altLang="en-US" sz="2000" dirty="0"/>
              <a:t>以及</a:t>
            </a:r>
            <a:r>
              <a:rPr lang="zh-CN" altLang="en-US" sz="2000" dirty="0" smtClean="0"/>
              <a:t>上述元器件</a:t>
            </a:r>
            <a:r>
              <a:rPr lang="zh-CN" altLang="en-US" sz="2000" dirty="0"/>
              <a:t>、</a:t>
            </a:r>
            <a:r>
              <a:rPr lang="zh-CN" altLang="en-US" sz="2000" dirty="0" smtClean="0"/>
              <a:t>部件在整个产品中的功能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</p:txBody>
      </p:sp>
      <p:pic>
        <p:nvPicPr>
          <p:cNvPr id="2051" name="Picture 3" descr="https://gss1.bdstatic.com/9vo3dSag_xI4khGkpoWK1HF6hhy/baike/c0%3Dbaike80%2C5%2C5%2C80%2C26/sign=63231d417cf40ad101e9cfb136457aba/a6efce1b9d16fdfac609ec97b38f8c5494ee7b6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5" y="1888165"/>
            <a:ext cx="38862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83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40"/>
          <p:cNvSpPr txBox="1"/>
          <p:nvPr/>
        </p:nvSpPr>
        <p:spPr>
          <a:xfrm>
            <a:off x="1122469" y="4738211"/>
            <a:ext cx="2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D</a:t>
            </a:r>
            <a:endParaRPr lang="zh-CN" altLang="en-US" sz="14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7" name="文本框 41"/>
          <p:cNvSpPr txBox="1"/>
          <p:nvPr/>
        </p:nvSpPr>
        <p:spPr>
          <a:xfrm>
            <a:off x="1108157" y="3905626"/>
            <a:ext cx="2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</a:t>
            </a:r>
            <a:endParaRPr lang="zh-CN" altLang="en-US" sz="14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41"/>
          <p:cNvSpPr txBox="1"/>
          <p:nvPr/>
        </p:nvSpPr>
        <p:spPr>
          <a:xfrm>
            <a:off x="1158571" y="5785283"/>
            <a:ext cx="2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E</a:t>
            </a:r>
            <a:endParaRPr lang="zh-CN" altLang="en-US" sz="14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"/>
          <p:cNvSpPr txBox="1"/>
          <p:nvPr/>
        </p:nvSpPr>
        <p:spPr>
          <a:xfrm>
            <a:off x="1500307" y="514109"/>
            <a:ext cx="1520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核心项目</a:t>
            </a:r>
          </a:p>
        </p:txBody>
      </p:sp>
      <p:pic>
        <p:nvPicPr>
          <p:cNvPr id="3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本框 41"/>
          <p:cNvSpPr txBox="1"/>
          <p:nvPr/>
        </p:nvSpPr>
        <p:spPr>
          <a:xfrm>
            <a:off x="946267" y="4793290"/>
            <a:ext cx="54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D</a:t>
            </a:r>
            <a:endParaRPr lang="zh-CN" altLang="en-US" sz="14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5258" y="2287024"/>
            <a:ext cx="55402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70C0"/>
                </a:solidFill>
              </a:rPr>
              <a:t>化学产品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：</a:t>
            </a:r>
            <a:r>
              <a:rPr lang="zh-CN" altLang="en-US" sz="2000" dirty="0" smtClean="0"/>
              <a:t>写明各组分、含量、配比，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结合实验数据</a:t>
            </a:r>
            <a:endParaRPr lang="en-US" altLang="zh-CN" sz="2000" b="1" dirty="0" smtClean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/>
              <a:t>例如：某中药新组成，申请人称该药物可以用于治疗某种疑难病症，</a:t>
            </a:r>
            <a:r>
              <a:rPr lang="zh-CN" altLang="en-US" sz="2000" dirty="0" smtClean="0"/>
              <a:t>但该应用</a:t>
            </a:r>
            <a:r>
              <a:rPr lang="zh-CN" altLang="en-US" sz="2000" dirty="0"/>
              <a:t>没有任何理论依据，也未提供任何实验数据加以证明。</a:t>
            </a:r>
          </a:p>
          <a:p>
            <a:pPr>
              <a:lnSpc>
                <a:spcPct val="150000"/>
              </a:lnSpc>
            </a:pPr>
            <a:endParaRPr lang="en-US" altLang="zh-CN" sz="2400" dirty="0" smtClean="0">
              <a:solidFill>
                <a:srgbClr val="7030A0"/>
              </a:solidFill>
            </a:endParaRPr>
          </a:p>
        </p:txBody>
      </p:sp>
      <p:pic>
        <p:nvPicPr>
          <p:cNvPr id="3073" name="Picture 1" descr="C:\Users\admin\AppData\Local\Temp\2345_image_file_copy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563" y="1952625"/>
            <a:ext cx="5584437" cy="398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0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40"/>
          <p:cNvSpPr txBox="1"/>
          <p:nvPr/>
        </p:nvSpPr>
        <p:spPr>
          <a:xfrm>
            <a:off x="1122469" y="4738211"/>
            <a:ext cx="2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D</a:t>
            </a:r>
            <a:endParaRPr lang="zh-CN" altLang="en-US" sz="14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7" name="文本框 41"/>
          <p:cNvSpPr txBox="1"/>
          <p:nvPr/>
        </p:nvSpPr>
        <p:spPr>
          <a:xfrm>
            <a:off x="1108157" y="3905626"/>
            <a:ext cx="2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</a:t>
            </a:r>
            <a:endParaRPr lang="zh-CN" altLang="en-US" sz="14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41"/>
          <p:cNvSpPr txBox="1"/>
          <p:nvPr/>
        </p:nvSpPr>
        <p:spPr>
          <a:xfrm>
            <a:off x="1158571" y="5785283"/>
            <a:ext cx="2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E</a:t>
            </a:r>
            <a:endParaRPr lang="zh-CN" altLang="en-US" sz="14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"/>
          <p:cNvSpPr txBox="1"/>
          <p:nvPr/>
        </p:nvSpPr>
        <p:spPr>
          <a:xfrm>
            <a:off x="1500307" y="514109"/>
            <a:ext cx="1520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核心项目</a:t>
            </a:r>
          </a:p>
        </p:txBody>
      </p:sp>
      <p:pic>
        <p:nvPicPr>
          <p:cNvPr id="3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本框 41"/>
          <p:cNvSpPr txBox="1"/>
          <p:nvPr/>
        </p:nvSpPr>
        <p:spPr>
          <a:xfrm>
            <a:off x="946267" y="4793290"/>
            <a:ext cx="54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D</a:t>
            </a:r>
            <a:endParaRPr lang="zh-CN" altLang="en-US" sz="14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5258" y="2229874"/>
            <a:ext cx="55402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400" dirty="0" smtClean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70C0"/>
                </a:solidFill>
              </a:rPr>
              <a:t>方法类</a:t>
            </a:r>
            <a:r>
              <a:rPr lang="zh-CN" altLang="en-US" sz="2400" dirty="0" smtClean="0">
                <a:solidFill>
                  <a:srgbClr val="7030A0"/>
                </a:solidFill>
              </a:rPr>
              <a:t>：</a:t>
            </a:r>
            <a:r>
              <a:rPr lang="zh-CN" altLang="en-US" sz="2000" dirty="0" smtClean="0"/>
              <a:t>写</a:t>
            </a:r>
            <a:r>
              <a:rPr lang="zh-CN" altLang="en-US" sz="2000" dirty="0"/>
              <a:t>明该方法由几个步骤构成，每个步骤要求什么技术条件（包括参数），各步骤之间的关系，各步骤所起的作用等</a:t>
            </a:r>
          </a:p>
        </p:txBody>
      </p:sp>
      <p:pic>
        <p:nvPicPr>
          <p:cNvPr id="7169" name="Picture 1" descr="C:\Users\admin\AppData\Local\Temp\2345_image_file_copy_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0"/>
          <a:stretch/>
        </p:blipFill>
        <p:spPr bwMode="auto">
          <a:xfrm>
            <a:off x="6786125" y="1635187"/>
            <a:ext cx="5405875" cy="445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98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40"/>
          <p:cNvSpPr txBox="1"/>
          <p:nvPr/>
        </p:nvSpPr>
        <p:spPr>
          <a:xfrm>
            <a:off x="1122469" y="4738211"/>
            <a:ext cx="2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D</a:t>
            </a:r>
            <a:endParaRPr lang="zh-CN" altLang="en-US" sz="14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7" name="文本框 41"/>
          <p:cNvSpPr txBox="1"/>
          <p:nvPr/>
        </p:nvSpPr>
        <p:spPr>
          <a:xfrm>
            <a:off x="1108157" y="3905626"/>
            <a:ext cx="2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</a:t>
            </a:r>
            <a:endParaRPr lang="zh-CN" altLang="en-US" sz="14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文本框 41"/>
          <p:cNvSpPr txBox="1"/>
          <p:nvPr/>
        </p:nvSpPr>
        <p:spPr>
          <a:xfrm>
            <a:off x="1158571" y="5785283"/>
            <a:ext cx="2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E</a:t>
            </a:r>
            <a:endParaRPr lang="zh-CN" altLang="en-US" sz="14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"/>
          <p:cNvSpPr txBox="1"/>
          <p:nvPr/>
        </p:nvSpPr>
        <p:spPr>
          <a:xfrm>
            <a:off x="1500307" y="514109"/>
            <a:ext cx="1520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核心项目</a:t>
            </a:r>
          </a:p>
        </p:txBody>
      </p:sp>
      <p:pic>
        <p:nvPicPr>
          <p:cNvPr id="3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本框 41"/>
          <p:cNvSpPr txBox="1"/>
          <p:nvPr/>
        </p:nvSpPr>
        <p:spPr>
          <a:xfrm>
            <a:off x="946267" y="4793290"/>
            <a:ext cx="54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D</a:t>
            </a:r>
            <a:endParaRPr lang="zh-CN" altLang="en-US" sz="14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文本框 41"/>
          <p:cNvSpPr txBox="1"/>
          <p:nvPr/>
        </p:nvSpPr>
        <p:spPr>
          <a:xfrm>
            <a:off x="854135" y="2132705"/>
            <a:ext cx="2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E</a:t>
            </a:r>
            <a:endParaRPr lang="zh-CN" altLang="en-US" sz="14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20992" y="1917262"/>
            <a:ext cx="7503885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217827" y="1840317"/>
            <a:ext cx="9968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采用上述技术方案能够带来的</a:t>
            </a:r>
            <a:r>
              <a:rPr lang="zh-CN" altLang="en-US" sz="2000" dirty="0" smtClean="0"/>
              <a:t>好处：比如</a:t>
            </a:r>
            <a:r>
              <a:rPr lang="zh-CN" altLang="en-US" sz="2000" dirty="0"/>
              <a:t>节能环保、简单好用、便宜高效、安全方便</a:t>
            </a:r>
            <a:r>
              <a:rPr lang="zh-CN" altLang="en-US" sz="2000" dirty="0" smtClean="0"/>
              <a:t>等，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与技术问题、技术方案相呼应</a:t>
            </a:r>
            <a:r>
              <a:rPr lang="zh-CN" altLang="en-US" sz="2000" dirty="0" smtClean="0"/>
              <a:t>。</a:t>
            </a:r>
            <a:endParaRPr lang="en-US" altLang="zh-CN" sz="2000" dirty="0"/>
          </a:p>
        </p:txBody>
      </p:sp>
      <p:sp>
        <p:nvSpPr>
          <p:cNvPr id="17" name="矩形 16"/>
          <p:cNvSpPr/>
          <p:nvPr/>
        </p:nvSpPr>
        <p:spPr>
          <a:xfrm>
            <a:off x="3157220" y="944996"/>
            <a:ext cx="5910580" cy="5724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sym typeface="+mn-ea"/>
              </a:rPr>
              <a:t>该技术方案解决该问题的技术效果是什么？</a:t>
            </a:r>
            <a:endParaRPr lang="zh-CN" altLang="en-US" sz="2400" b="1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AutoShape 2" descr="http://img4.imgtn.bdimg.com/it/u=207494909,97661858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01" name="Picture 5" descr="http://pic.92to.com/201712/21/119558631_2_201712211201465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5" y="3360016"/>
            <a:ext cx="4829175" cy="350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 descr="C:\Users\admin\AppData\Roaming\Tencent\Users\190892679\QQ\WinTemp\RichOle\Q5UGE2LOALLDWND}$$T@(U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793290"/>
            <a:ext cx="6540500" cy="191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 descr="C:\Users\admin\AppData\Roaming\Tencent\Users\190892679\QQ\WinTemp\RichOle\@40ARD1Y}7R@@L]~56IR7Y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128862"/>
            <a:ext cx="63976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4667250" y="4107139"/>
            <a:ext cx="19335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54135" y="4457700"/>
            <a:ext cx="1406514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2381250" y="4457700"/>
            <a:ext cx="1349375" cy="952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020992" y="5419725"/>
            <a:ext cx="375194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505279" y="5752025"/>
            <a:ext cx="2114096" cy="332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743200" y="5752025"/>
            <a:ext cx="402973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533650" y="6410325"/>
            <a:ext cx="3933825" cy="952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96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45"/>
          <p:cNvSpPr>
            <a:spLocks noChangeArrowheads="1"/>
          </p:cNvSpPr>
          <p:nvPr/>
        </p:nvSpPr>
        <p:spPr bwMode="auto">
          <a:xfrm>
            <a:off x="0" y="513648"/>
            <a:ext cx="1381539" cy="396240"/>
          </a:xfrm>
          <a:custGeom>
            <a:avLst/>
            <a:gdLst>
              <a:gd name="connsiteX0" fmla="*/ 0 w 1041400"/>
              <a:gd name="connsiteY0" fmla="*/ 0 h 584775"/>
              <a:gd name="connsiteX1" fmla="*/ 1041400 w 1041400"/>
              <a:gd name="connsiteY1" fmla="*/ 0 h 584775"/>
              <a:gd name="connsiteX2" fmla="*/ 1041400 w 1041400"/>
              <a:gd name="connsiteY2" fmla="*/ 584775 h 584775"/>
              <a:gd name="connsiteX3" fmla="*/ 0 w 1041400"/>
              <a:gd name="connsiteY3" fmla="*/ 584775 h 584775"/>
              <a:gd name="connsiteX4" fmla="*/ 0 w 1041400"/>
              <a:gd name="connsiteY4" fmla="*/ 0 h 584775"/>
              <a:gd name="connsiteX0" fmla="*/ 0 w 1307618"/>
              <a:gd name="connsiteY0" fmla="*/ 0 h 584775"/>
              <a:gd name="connsiteX1" fmla="*/ 1041400 w 1307618"/>
              <a:gd name="connsiteY1" fmla="*/ 0 h 584775"/>
              <a:gd name="connsiteX2" fmla="*/ 1307618 w 1307618"/>
              <a:gd name="connsiteY2" fmla="*/ 584775 h 584775"/>
              <a:gd name="connsiteX3" fmla="*/ 0 w 1307618"/>
              <a:gd name="connsiteY3" fmla="*/ 584775 h 584775"/>
              <a:gd name="connsiteX4" fmla="*/ 0 w 1307618"/>
              <a:gd name="connsiteY4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618" h="584775">
                <a:moveTo>
                  <a:pt x="0" y="0"/>
                </a:moveTo>
                <a:lnTo>
                  <a:pt x="1041400" y="0"/>
                </a:lnTo>
                <a:lnTo>
                  <a:pt x="1307618" y="584775"/>
                </a:lnTo>
                <a:lnTo>
                  <a:pt x="0" y="5847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0" name="Picture 3" descr="G:\人力\三个项目 高清图\Haier logo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26" y="587592"/>
            <a:ext cx="806280" cy="24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接连接符 31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5"/>
          <p:cNvSpPr txBox="1"/>
          <p:nvPr/>
        </p:nvSpPr>
        <p:spPr>
          <a:xfrm>
            <a:off x="1500307" y="514109"/>
            <a:ext cx="1370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工作总结</a:t>
            </a:r>
          </a:p>
        </p:txBody>
      </p:sp>
      <p:pic>
        <p:nvPicPr>
          <p:cNvPr id="204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81" y="220426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4"/>
          <p:cNvGrpSpPr>
            <a:grpSpLocks/>
          </p:cNvGrpSpPr>
          <p:nvPr/>
        </p:nvGrpSpPr>
        <p:grpSpPr bwMode="auto">
          <a:xfrm>
            <a:off x="3287713" y="2819400"/>
            <a:ext cx="4724400" cy="685800"/>
            <a:chOff x="1296" y="1824"/>
            <a:chExt cx="2976" cy="432"/>
          </a:xfrm>
        </p:grpSpPr>
        <p:sp>
          <p:nvSpPr>
            <p:cNvPr id="20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1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2" name="Text Box 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3" name="Text Box 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smtClean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50" name="矩形 49"/>
          <p:cNvSpPr/>
          <p:nvPr/>
        </p:nvSpPr>
        <p:spPr>
          <a:xfrm>
            <a:off x="4735514" y="2971321"/>
            <a:ext cx="3389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专利基础知识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193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接连接符 80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img1.imgtn.bdimg.com/it/u=3838047680,70558413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195" name="Picture 3" descr="C:\Users\admin\AppData\Local\Temp\2345_image_file_copy_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07"/>
          <a:stretch/>
        </p:blipFill>
        <p:spPr bwMode="auto">
          <a:xfrm>
            <a:off x="0" y="1177689"/>
            <a:ext cx="5690775" cy="421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67450" y="1390650"/>
            <a:ext cx="3792833" cy="1122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联系方式：赵伟敏    </a:t>
            </a:r>
            <a:r>
              <a:rPr lang="en-US" altLang="zh-CN" dirty="0" smtClean="0"/>
              <a:t>18661833007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/>
              <a:t>                       zhaoweimin@okfirst.com</a:t>
            </a:r>
            <a:endParaRPr lang="zh-CN" altLang="en-US" dirty="0"/>
          </a:p>
        </p:txBody>
      </p:sp>
      <p:pic>
        <p:nvPicPr>
          <p:cNvPr id="7" name="Picture 2" descr="http://www.okfirst.com/images/img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42" y="3428601"/>
            <a:ext cx="1962547" cy="1962549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001429" y="5621893"/>
            <a:ext cx="3132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微信号：</a:t>
            </a:r>
            <a:r>
              <a:rPr lang="en-US" altLang="zh-CN" sz="2800" b="1" dirty="0" err="1" smtClean="0"/>
              <a:t>okfirstdyh</a:t>
            </a:r>
            <a:endParaRPr lang="zh-CN" altLang="en-US" sz="2800" b="1" dirty="0"/>
          </a:p>
        </p:txBody>
      </p:sp>
      <p:sp>
        <p:nvSpPr>
          <p:cNvPr id="5" name="矩形 4"/>
          <p:cNvSpPr/>
          <p:nvPr/>
        </p:nvSpPr>
        <p:spPr>
          <a:xfrm>
            <a:off x="6472699" y="2719503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青岛发思特专利商标代理有限公司</a:t>
            </a:r>
          </a:p>
        </p:txBody>
      </p:sp>
    </p:spTree>
    <p:extLst>
      <p:ext uri="{BB962C8B-B14F-4D97-AF65-F5344CB8AC3E}">
        <p14:creationId xmlns:p14="http://schemas.microsoft.com/office/powerpoint/2010/main" val="285580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对角圆角矩形 100"/>
          <p:cNvSpPr/>
          <p:nvPr/>
        </p:nvSpPr>
        <p:spPr>
          <a:xfrm>
            <a:off x="1165094" y="5105400"/>
            <a:ext cx="452200" cy="509638"/>
          </a:xfrm>
          <a:prstGeom prst="round2DiagRect">
            <a:avLst/>
          </a:prstGeom>
          <a:solidFill>
            <a:srgbClr val="EFA3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 flipV="1">
            <a:off x="1165094" y="3086099"/>
            <a:ext cx="430944" cy="546549"/>
          </a:xfrm>
          <a:prstGeom prst="rect">
            <a:avLst/>
          </a:prstGeom>
          <a:solidFill>
            <a:schemeClr val="accent1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 flipV="1">
            <a:off x="1165093" y="4124473"/>
            <a:ext cx="430943" cy="545506"/>
          </a:xfrm>
          <a:prstGeom prst="rect">
            <a:avLst/>
          </a:prstGeom>
          <a:solidFill>
            <a:srgbClr val="4BB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45"/>
          <p:cNvSpPr>
            <a:spLocks noChangeArrowheads="1"/>
          </p:cNvSpPr>
          <p:nvPr/>
        </p:nvSpPr>
        <p:spPr bwMode="auto">
          <a:xfrm>
            <a:off x="0" y="513648"/>
            <a:ext cx="1381539" cy="396240"/>
          </a:xfrm>
          <a:custGeom>
            <a:avLst/>
            <a:gdLst>
              <a:gd name="connsiteX0" fmla="*/ 0 w 1041400"/>
              <a:gd name="connsiteY0" fmla="*/ 0 h 584775"/>
              <a:gd name="connsiteX1" fmla="*/ 1041400 w 1041400"/>
              <a:gd name="connsiteY1" fmla="*/ 0 h 584775"/>
              <a:gd name="connsiteX2" fmla="*/ 1041400 w 1041400"/>
              <a:gd name="connsiteY2" fmla="*/ 584775 h 584775"/>
              <a:gd name="connsiteX3" fmla="*/ 0 w 1041400"/>
              <a:gd name="connsiteY3" fmla="*/ 584775 h 584775"/>
              <a:gd name="connsiteX4" fmla="*/ 0 w 1041400"/>
              <a:gd name="connsiteY4" fmla="*/ 0 h 584775"/>
              <a:gd name="connsiteX0" fmla="*/ 0 w 1307618"/>
              <a:gd name="connsiteY0" fmla="*/ 0 h 584775"/>
              <a:gd name="connsiteX1" fmla="*/ 1041400 w 1307618"/>
              <a:gd name="connsiteY1" fmla="*/ 0 h 584775"/>
              <a:gd name="connsiteX2" fmla="*/ 1307618 w 1307618"/>
              <a:gd name="connsiteY2" fmla="*/ 584775 h 584775"/>
              <a:gd name="connsiteX3" fmla="*/ 0 w 1307618"/>
              <a:gd name="connsiteY3" fmla="*/ 584775 h 584775"/>
              <a:gd name="connsiteX4" fmla="*/ 0 w 1307618"/>
              <a:gd name="connsiteY4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618" h="584775">
                <a:moveTo>
                  <a:pt x="0" y="0"/>
                </a:moveTo>
                <a:lnTo>
                  <a:pt x="1041400" y="0"/>
                </a:lnTo>
                <a:lnTo>
                  <a:pt x="1307618" y="584775"/>
                </a:lnTo>
                <a:lnTo>
                  <a:pt x="0" y="5847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0" name="Picture 3" descr="G:\人力\三个项目 高清图\Haier logo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26" y="587592"/>
            <a:ext cx="806280" cy="24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接连接符 31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5"/>
          <p:cNvSpPr txBox="1"/>
          <p:nvPr/>
        </p:nvSpPr>
        <p:spPr>
          <a:xfrm>
            <a:off x="1500307" y="514109"/>
            <a:ext cx="1370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工作总结</a:t>
            </a:r>
          </a:p>
        </p:txBody>
      </p:sp>
      <p:pic>
        <p:nvPicPr>
          <p:cNvPr id="204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81" y="220426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13472" y="3123359"/>
            <a:ext cx="115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地域性</a:t>
            </a:r>
            <a:endParaRPr lang="zh-CN" altLang="en-US" sz="2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064795" y="4124473"/>
            <a:ext cx="124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时间性</a:t>
            </a:r>
            <a:endParaRPr lang="zh-CN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035566" y="5120133"/>
            <a:ext cx="110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独占性</a:t>
            </a:r>
            <a:endParaRPr lang="zh-CN" alt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25196" y="1243134"/>
            <a:ext cx="5570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什么是专利？</a:t>
            </a:r>
            <a:endParaRPr lang="zh-CN" altLang="en-US" sz="2800" b="1" dirty="0"/>
          </a:p>
        </p:txBody>
      </p:sp>
      <p:sp>
        <p:nvSpPr>
          <p:cNvPr id="5" name="矩形 4"/>
          <p:cNvSpPr/>
          <p:nvPr/>
        </p:nvSpPr>
        <p:spPr>
          <a:xfrm>
            <a:off x="2841494" y="1966496"/>
            <a:ext cx="6096000" cy="7335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2000" b="1" dirty="0"/>
              <a:t> </a:t>
            </a:r>
            <a:r>
              <a:rPr lang="zh-CN" altLang="en-US" b="1" dirty="0"/>
              <a:t>专利</a:t>
            </a:r>
            <a:r>
              <a:rPr lang="zh-CN" altLang="en-US" dirty="0"/>
              <a:t>是指专利权人对于自己的发明创造，在一定</a:t>
            </a:r>
            <a:r>
              <a:rPr lang="zh-CN" altLang="en-US" u="sng" dirty="0">
                <a:solidFill>
                  <a:srgbClr val="0000FF"/>
                </a:solidFill>
              </a:rPr>
              <a:t>区域</a:t>
            </a:r>
            <a:r>
              <a:rPr lang="zh-CN" altLang="en-US" dirty="0"/>
              <a:t>、一定</a:t>
            </a:r>
            <a:r>
              <a:rPr lang="zh-CN" altLang="en-US" u="sng" dirty="0">
                <a:solidFill>
                  <a:srgbClr val="0000FF"/>
                </a:solidFill>
              </a:rPr>
              <a:t>时期</a:t>
            </a:r>
            <a:r>
              <a:rPr lang="zh-CN" altLang="en-US" dirty="0"/>
              <a:t>内享有的</a:t>
            </a:r>
            <a:r>
              <a:rPr lang="zh-CN" altLang="en-US" u="sng" dirty="0">
                <a:solidFill>
                  <a:srgbClr val="0000FF"/>
                </a:solidFill>
              </a:rPr>
              <a:t>独占</a:t>
            </a:r>
            <a:r>
              <a:rPr lang="zh-CN" altLang="en-US" dirty="0"/>
              <a:t>权利。</a:t>
            </a:r>
          </a:p>
        </p:txBody>
      </p:sp>
      <p:sp>
        <p:nvSpPr>
          <p:cNvPr id="6" name="矩形 5"/>
          <p:cNvSpPr/>
          <p:nvPr/>
        </p:nvSpPr>
        <p:spPr>
          <a:xfrm>
            <a:off x="3323168" y="2978901"/>
            <a:ext cx="6743700" cy="709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dirty="0"/>
              <a:t>一个国家授予的专利权只在授予国有效，对其它国家没有任何法律约束力，每个国家所授予的专利权，其效力是互相独立的</a:t>
            </a:r>
            <a:r>
              <a:rPr lang="zh-CN" altLang="en-US" dirty="0" smtClean="0"/>
              <a:t>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86136" y="3951068"/>
            <a:ext cx="7524750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dirty="0"/>
              <a:t>专利只有在法律规定的期限内才</a:t>
            </a:r>
            <a:r>
              <a:rPr lang="zh-CN" altLang="en-US" dirty="0" smtClean="0"/>
              <a:t>有效，专利权</a:t>
            </a:r>
            <a:r>
              <a:rPr lang="zh-CN" altLang="en-US" dirty="0"/>
              <a:t>的</a:t>
            </a:r>
            <a:r>
              <a:rPr lang="zh-CN" altLang="en-US" dirty="0" smtClean="0"/>
              <a:t>有效期限</a:t>
            </a:r>
            <a:r>
              <a:rPr lang="zh-CN" altLang="en-US" dirty="0"/>
              <a:t>结束以后，专利权便自动丧失，</a:t>
            </a:r>
            <a:r>
              <a:rPr lang="zh-CN" altLang="en-US" dirty="0" smtClean="0"/>
              <a:t>发明创造便成为</a:t>
            </a:r>
            <a:r>
              <a:rPr lang="zh-CN" altLang="en-US" dirty="0"/>
              <a:t>社会</a:t>
            </a:r>
            <a:r>
              <a:rPr lang="zh-CN" altLang="en-US" dirty="0" smtClean="0"/>
              <a:t>公有财富，任何人都可以自由利用。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457574" y="5034260"/>
            <a:ext cx="7381875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dirty="0" smtClean="0"/>
              <a:t>专利权</a:t>
            </a:r>
            <a:r>
              <a:rPr lang="zh-CN" altLang="en-US" dirty="0"/>
              <a:t>是一种无形财产权，具有排他性质，任何人要实施专利</a:t>
            </a:r>
            <a:r>
              <a:rPr lang="zh-CN" altLang="en-US" dirty="0" smtClean="0"/>
              <a:t>，必须</a:t>
            </a:r>
            <a:r>
              <a:rPr lang="zh-CN" altLang="en-US" dirty="0"/>
              <a:t>得到专利权人的许可，并按双方协议支付使用费，否则就是侵权。</a:t>
            </a:r>
          </a:p>
        </p:txBody>
      </p:sp>
    </p:spTree>
    <p:extLst>
      <p:ext uri="{BB962C8B-B14F-4D97-AF65-F5344CB8AC3E}">
        <p14:creationId xmlns:p14="http://schemas.microsoft.com/office/powerpoint/2010/main" val="231004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70" grpId="0" animBg="1"/>
      <p:bldP spid="71" grpId="0" animBg="1"/>
      <p:bldP spid="29" grpId="0" animBg="1" autoUpdateAnimBg="0"/>
      <p:bldP spid="2" grpId="0"/>
      <p:bldP spid="35" grpId="0"/>
      <p:bldP spid="36" grpId="0"/>
      <p:bldP spid="13" grpId="0"/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连接符 54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"/>
          <p:cNvSpPr txBox="1"/>
          <p:nvPr/>
        </p:nvSpPr>
        <p:spPr>
          <a:xfrm>
            <a:off x="1500307" y="514109"/>
            <a:ext cx="1520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核心项目</a:t>
            </a:r>
          </a:p>
        </p:txBody>
      </p:sp>
      <p:pic>
        <p:nvPicPr>
          <p:cNvPr id="3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812821" y="1060037"/>
            <a:ext cx="224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专利的种类</a:t>
            </a:r>
          </a:p>
        </p:txBody>
      </p:sp>
      <p:sp>
        <p:nvSpPr>
          <p:cNvPr id="3" name="矩形 2"/>
          <p:cNvSpPr/>
          <p:nvPr/>
        </p:nvSpPr>
        <p:spPr>
          <a:xfrm>
            <a:off x="1661184" y="2062378"/>
            <a:ext cx="77198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 2"/>
              <a:buChar char="ß"/>
              <a:defRPr/>
            </a:pPr>
            <a:r>
              <a:rPr lang="zh-CN" altLang="en-US" sz="2000" b="1" dirty="0" smtClean="0">
                <a:solidFill>
                  <a:srgbClr val="FF0000"/>
                </a:solidFill>
              </a:rPr>
              <a:t>发明：</a:t>
            </a:r>
            <a:r>
              <a:rPr lang="zh-CN" altLang="en-US" sz="2000" dirty="0" smtClean="0"/>
              <a:t> 对</a:t>
            </a:r>
            <a:r>
              <a:rPr lang="zh-CN" altLang="en-US" sz="2000" b="1" u="sng" dirty="0"/>
              <a:t>产品、方法或者其改进</a:t>
            </a:r>
            <a:r>
              <a:rPr lang="zh-CN" altLang="en-US" sz="2000" dirty="0"/>
              <a:t>所提出的新的技术方案</a:t>
            </a:r>
            <a:r>
              <a:rPr lang="zh-CN" altLang="en-US" sz="2000" dirty="0" smtClean="0"/>
              <a:t>；</a:t>
            </a:r>
            <a:endParaRPr lang="en-US" altLang="zh-CN" sz="2000" dirty="0"/>
          </a:p>
        </p:txBody>
      </p:sp>
      <p:pic>
        <p:nvPicPr>
          <p:cNvPr id="7" name="Picture 1" descr="C:\Users\admin\AppData\Local\Temp\2345_image_file_copy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028" y="2944371"/>
            <a:ext cx="3669972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661184" y="2944371"/>
            <a:ext cx="70446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 2"/>
              <a:buChar char="ß"/>
              <a:defRPr/>
            </a:pPr>
            <a:r>
              <a:rPr lang="zh-CN" altLang="en-US" sz="2000" b="1" dirty="0">
                <a:solidFill>
                  <a:schemeClr val="accent1"/>
                </a:solidFill>
              </a:rPr>
              <a:t>实用新型</a:t>
            </a:r>
            <a:r>
              <a:rPr lang="zh-CN" altLang="en-US" sz="2000" dirty="0"/>
              <a:t>     </a:t>
            </a:r>
            <a:r>
              <a:rPr lang="zh-CN" altLang="en-US" sz="2000" dirty="0" smtClean="0"/>
              <a:t>对</a:t>
            </a:r>
            <a:r>
              <a:rPr lang="zh-CN" altLang="en-US" sz="2000" u="sng" dirty="0"/>
              <a:t>产品的</a:t>
            </a:r>
            <a:r>
              <a:rPr lang="zh-CN" altLang="en-US" sz="2000" b="1" u="sng" dirty="0"/>
              <a:t>形状、构造或者其结合</a:t>
            </a:r>
            <a:r>
              <a:rPr lang="zh-CN" altLang="en-US" sz="2000" dirty="0"/>
              <a:t>所提出的适用于实用的新的技术方案</a:t>
            </a:r>
            <a:r>
              <a:rPr lang="zh-CN" altLang="en-US" sz="2000" dirty="0" smtClean="0"/>
              <a:t>；</a:t>
            </a:r>
            <a:endParaRPr lang="en-US" altLang="zh-CN" sz="2000" dirty="0"/>
          </a:p>
        </p:txBody>
      </p:sp>
      <p:sp>
        <p:nvSpPr>
          <p:cNvPr id="6" name="矩形 5"/>
          <p:cNvSpPr/>
          <p:nvPr/>
        </p:nvSpPr>
        <p:spPr>
          <a:xfrm>
            <a:off x="1681801" y="4189481"/>
            <a:ext cx="67668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 2"/>
              <a:buChar char="ß"/>
              <a:defRPr/>
            </a:pPr>
            <a:r>
              <a:rPr lang="zh-CN" altLang="en-US" sz="2000" b="1" dirty="0">
                <a:solidFill>
                  <a:srgbClr val="00B050"/>
                </a:solidFill>
              </a:rPr>
              <a:t>外观设计</a:t>
            </a:r>
            <a:r>
              <a:rPr lang="zh-CN" altLang="en-US" sz="2000" dirty="0"/>
              <a:t>     是指对</a:t>
            </a:r>
            <a:r>
              <a:rPr lang="zh-CN" altLang="en-US" sz="2000" u="sng" dirty="0"/>
              <a:t>产品的</a:t>
            </a:r>
            <a:r>
              <a:rPr lang="zh-CN" altLang="en-US" sz="2000" b="1" u="sng" dirty="0"/>
              <a:t>形状、图案或者其结合</a:t>
            </a:r>
            <a:r>
              <a:rPr lang="zh-CN" altLang="en-US" sz="2000" dirty="0"/>
              <a:t>以及色彩与形状、图 案的结合所做出的</a:t>
            </a:r>
            <a:r>
              <a:rPr lang="zh-CN" altLang="en-US" sz="2000" b="1" i="1" dirty="0">
                <a:solidFill>
                  <a:srgbClr val="00B050"/>
                </a:solidFill>
              </a:rPr>
              <a:t>富有美感</a:t>
            </a:r>
            <a:r>
              <a:rPr lang="zh-CN" altLang="en-US" sz="2000" dirty="0"/>
              <a:t>并</a:t>
            </a:r>
            <a:r>
              <a:rPr lang="zh-CN" altLang="en-US" sz="2000" b="1" i="1" dirty="0">
                <a:solidFill>
                  <a:srgbClr val="00B050"/>
                </a:solidFill>
              </a:rPr>
              <a:t>适于工业应用</a:t>
            </a:r>
            <a:r>
              <a:rPr lang="zh-CN" altLang="en-US" sz="2000" dirty="0"/>
              <a:t>的新设计</a:t>
            </a:r>
            <a:r>
              <a:rPr lang="zh-CN" altLang="en-US" sz="2000" b="1" dirty="0"/>
              <a:t>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6172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连接符 54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"/>
          <p:cNvSpPr txBox="1"/>
          <p:nvPr/>
        </p:nvSpPr>
        <p:spPr>
          <a:xfrm>
            <a:off x="1500307" y="514109"/>
            <a:ext cx="1520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核心项目</a:t>
            </a:r>
          </a:p>
        </p:txBody>
      </p:sp>
      <p:pic>
        <p:nvPicPr>
          <p:cNvPr id="3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875055"/>
              </p:ext>
            </p:extLst>
          </p:nvPr>
        </p:nvGraphicFramePr>
        <p:xfrm>
          <a:off x="707082" y="1253609"/>
          <a:ext cx="11290236" cy="524209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872830"/>
                <a:gridCol w="2458645"/>
                <a:gridCol w="3035583"/>
                <a:gridCol w="3923178"/>
              </a:tblGrid>
              <a:tr h="81875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     三种专利对比</a:t>
                      </a:r>
                      <a:endParaRPr lang="zh-CN" alt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608863"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effectLst/>
                        </a:rPr>
                        <a:t>发明</a:t>
                      </a:r>
                      <a:endParaRPr lang="zh-CN" altLang="en-US" sz="32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effectLst/>
                        </a:rPr>
                        <a:t>实用新型</a:t>
                      </a:r>
                      <a:endParaRPr lang="zh-CN" altLang="en-US" sz="32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effectLst/>
                        </a:rPr>
                        <a:t>外观设计</a:t>
                      </a:r>
                      <a:endParaRPr lang="zh-CN" altLang="en-US" sz="3200" dirty="0">
                        <a:effectLst/>
                      </a:endParaRPr>
                    </a:p>
                  </a:txBody>
                  <a:tcPr/>
                </a:tc>
              </a:tr>
              <a:tr h="8460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effectLst/>
                        </a:rPr>
                        <a:t>保护内容</a:t>
                      </a:r>
                      <a:endParaRPr lang="zh-CN" altLang="en-US" sz="32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新魏" pitchFamily="2" charset="-122"/>
                          <a:ea typeface="华文新魏" pitchFamily="2" charset="-122"/>
                        </a:rPr>
                        <a:t>产品、方法</a:t>
                      </a:r>
                      <a:endParaRPr lang="zh-CN" altLang="en-US" sz="3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新魏" pitchFamily="2" charset="-122"/>
                          <a:ea typeface="华文新魏" pitchFamily="2" charset="-122"/>
                        </a:rPr>
                        <a:t>产品形状与构造</a:t>
                      </a:r>
                      <a:endParaRPr lang="zh-CN" altLang="en-US" sz="3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新魏" pitchFamily="2" charset="-122"/>
                          <a:ea typeface="华文新魏" pitchFamily="2" charset="-122"/>
                        </a:rPr>
                        <a:t>形状、图案、色彩</a:t>
                      </a:r>
                      <a:endParaRPr lang="zh-CN" altLang="en-US" sz="3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/>
                </a:tc>
              </a:tr>
              <a:tr h="6160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effectLst/>
                        </a:rPr>
                        <a:t>审查流程</a:t>
                      </a:r>
                      <a:endParaRPr lang="zh-CN" altLang="en-US" sz="32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新魏" pitchFamily="2" charset="-122"/>
                          <a:ea typeface="华文新魏" pitchFamily="2" charset="-122"/>
                        </a:rPr>
                        <a:t>初审、实审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新魏" pitchFamily="2" charset="-122"/>
                          <a:ea typeface="华文新魏" pitchFamily="2" charset="-122"/>
                        </a:rPr>
                        <a:t>初审</a:t>
                      </a:r>
                    </a:p>
                    <a:p>
                      <a:pPr algn="ctr"/>
                      <a:endParaRPr lang="zh-CN" altLang="en-US" sz="3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新魏" pitchFamily="2" charset="-122"/>
                          <a:ea typeface="华文新魏" pitchFamily="2" charset="-122"/>
                        </a:rPr>
                        <a:t>初审</a:t>
                      </a:r>
                      <a:endParaRPr lang="zh-CN" altLang="en-US" sz="3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/>
                </a:tc>
              </a:tr>
              <a:tr h="9508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 smtClean="0">
                          <a:solidFill>
                            <a:srgbClr val="00B050"/>
                          </a:solidFill>
                          <a:effectLst/>
                        </a:rPr>
                        <a:t>审查周期</a:t>
                      </a:r>
                      <a:endParaRPr lang="zh-CN" altLang="en-US" sz="3200" b="1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新魏" pitchFamily="2" charset="-122"/>
                          <a:ea typeface="华文新魏" pitchFamily="2" charset="-122"/>
                        </a:rPr>
                        <a:t>12-24</a:t>
                      </a:r>
                      <a:r>
                        <a:rPr lang="zh-CN" altLang="en-US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新魏" pitchFamily="2" charset="-122"/>
                          <a:ea typeface="华文新魏" pitchFamily="2" charset="-122"/>
                        </a:rPr>
                        <a:t>个月</a:t>
                      </a:r>
                      <a:endParaRPr lang="zh-CN" altLang="en-US" sz="3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新魏" pitchFamily="2" charset="-122"/>
                          <a:ea typeface="华文新魏" pitchFamily="2" charset="-122"/>
                        </a:rPr>
                        <a:t>6-8</a:t>
                      </a:r>
                      <a:r>
                        <a:rPr lang="zh-CN" altLang="en-US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新魏" pitchFamily="2" charset="-122"/>
                          <a:ea typeface="华文新魏" pitchFamily="2" charset="-122"/>
                        </a:rPr>
                        <a:t>个月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新魏" pitchFamily="2" charset="-122"/>
                          <a:ea typeface="华文新魏" pitchFamily="2" charset="-122"/>
                        </a:rPr>
                        <a:t>4-6</a:t>
                      </a:r>
                      <a:r>
                        <a:rPr lang="zh-CN" altLang="en-US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新魏" pitchFamily="2" charset="-122"/>
                          <a:ea typeface="华文新魏" pitchFamily="2" charset="-122"/>
                        </a:rPr>
                        <a:t>个月</a:t>
                      </a:r>
                    </a:p>
                  </a:txBody>
                  <a:tcPr/>
                </a:tc>
              </a:tr>
              <a:tr h="9508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effectLst/>
                        </a:rPr>
                        <a:t>有效期限</a:t>
                      </a:r>
                      <a:endParaRPr lang="zh-CN" altLang="en-US" sz="32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新魏" pitchFamily="2" charset="-122"/>
                          <a:ea typeface="华文新魏" pitchFamily="2" charset="-122"/>
                        </a:rPr>
                        <a:t>20</a:t>
                      </a:r>
                      <a:r>
                        <a:rPr lang="zh-CN" altLang="en-US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新魏" pitchFamily="2" charset="-122"/>
                          <a:ea typeface="华文新魏" pitchFamily="2" charset="-122"/>
                        </a:rPr>
                        <a:t>年</a:t>
                      </a:r>
                      <a:endParaRPr lang="zh-CN" altLang="en-US" sz="3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新魏" pitchFamily="2" charset="-122"/>
                          <a:ea typeface="华文新魏" pitchFamily="2" charset="-122"/>
                        </a:rPr>
                        <a:t>10</a:t>
                      </a:r>
                      <a:r>
                        <a:rPr lang="zh-CN" altLang="en-US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新魏" pitchFamily="2" charset="-122"/>
                          <a:ea typeface="华文新魏" pitchFamily="2" charset="-122"/>
                        </a:rPr>
                        <a:t>年</a:t>
                      </a:r>
                      <a:endParaRPr lang="zh-CN" altLang="en-US" sz="3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新魏" pitchFamily="2" charset="-122"/>
                          <a:ea typeface="华文新魏" pitchFamily="2" charset="-122"/>
                        </a:rPr>
                        <a:t>10</a:t>
                      </a:r>
                      <a:r>
                        <a:rPr lang="zh-CN" altLang="en-US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新魏" pitchFamily="2" charset="-122"/>
                          <a:ea typeface="华文新魏" pitchFamily="2" charset="-122"/>
                        </a:rPr>
                        <a:t>年</a:t>
                      </a:r>
                      <a:endParaRPr lang="zh-CN" altLang="en-US" sz="3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15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连接符 54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9197956" y="266175"/>
            <a:ext cx="2646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200" b="1" dirty="0">
                <a:solidFill>
                  <a:schemeClr val="bg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专利基础知识</a:t>
            </a:r>
            <a:endParaRPr lang="en-US" altLang="zh-CN" sz="3200" b="1" dirty="0">
              <a:solidFill>
                <a:schemeClr val="bg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7" name="Text Box 32"/>
          <p:cNvSpPr txBox="1">
            <a:spLocks noChangeArrowheads="1"/>
          </p:cNvSpPr>
          <p:nvPr/>
        </p:nvSpPr>
        <p:spPr bwMode="auto">
          <a:xfrm>
            <a:off x="293688" y="1760538"/>
            <a:ext cx="1655762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dirty="0">
                <a:solidFill>
                  <a:srgbClr val="993300"/>
                </a:solidFill>
                <a:ea typeface="幼圆" pitchFamily="49" charset="-122"/>
              </a:rPr>
              <a:t>实用新型</a:t>
            </a:r>
          </a:p>
        </p:txBody>
      </p:sp>
      <p:sp>
        <p:nvSpPr>
          <p:cNvPr id="138" name="Text Box 46"/>
          <p:cNvSpPr txBox="1">
            <a:spLocks noChangeArrowheads="1"/>
          </p:cNvSpPr>
          <p:nvPr/>
        </p:nvSpPr>
        <p:spPr bwMode="auto">
          <a:xfrm>
            <a:off x="2236788" y="1774825"/>
            <a:ext cx="1655762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dirty="0">
                <a:solidFill>
                  <a:srgbClr val="993300"/>
                </a:solidFill>
                <a:ea typeface="幼圆" pitchFamily="49" charset="-122"/>
              </a:rPr>
              <a:t>外观设计</a:t>
            </a:r>
          </a:p>
        </p:txBody>
      </p:sp>
      <p:cxnSp>
        <p:nvCxnSpPr>
          <p:cNvPr id="141" name="直接连接符 140"/>
          <p:cNvCxnSpPr/>
          <p:nvPr/>
        </p:nvCxnSpPr>
        <p:spPr>
          <a:xfrm rot="16200000" flipH="1">
            <a:off x="850900" y="2552700"/>
            <a:ext cx="2032000" cy="25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4722813" y="1279525"/>
            <a:ext cx="5113337" cy="2327275"/>
            <a:chOff x="2544" y="1664"/>
            <a:chExt cx="2738" cy="1172"/>
          </a:xfrm>
        </p:grpSpPr>
        <p:sp>
          <p:nvSpPr>
            <p:cNvPr id="143" name="Line 35"/>
            <p:cNvSpPr>
              <a:spLocks noChangeShapeType="1"/>
            </p:cNvSpPr>
            <p:nvPr/>
          </p:nvSpPr>
          <p:spPr bwMode="auto">
            <a:xfrm>
              <a:off x="3003" y="2262"/>
              <a:ext cx="2089" cy="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Line 36"/>
            <p:cNvSpPr>
              <a:spLocks noChangeShapeType="1"/>
            </p:cNvSpPr>
            <p:nvPr/>
          </p:nvSpPr>
          <p:spPr bwMode="auto">
            <a:xfrm flipH="1" flipV="1">
              <a:off x="3003" y="2128"/>
              <a:ext cx="0" cy="13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" name="Line 37"/>
            <p:cNvSpPr>
              <a:spLocks noChangeShapeType="1"/>
            </p:cNvSpPr>
            <p:nvPr/>
          </p:nvSpPr>
          <p:spPr bwMode="auto">
            <a:xfrm flipH="1" flipV="1">
              <a:off x="4684" y="2128"/>
              <a:ext cx="0" cy="13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" name="Text Box 38"/>
            <p:cNvSpPr txBox="1">
              <a:spLocks noChangeArrowheads="1"/>
            </p:cNvSpPr>
            <p:nvPr/>
          </p:nvSpPr>
          <p:spPr bwMode="auto">
            <a:xfrm>
              <a:off x="2849" y="2329"/>
              <a:ext cx="316" cy="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0">
                  <a:latin typeface="Comic Sans MS" pitchFamily="66" charset="0"/>
                  <a:ea typeface="华文中宋" pitchFamily="2" charset="-122"/>
                </a:rPr>
                <a:t>申请日</a:t>
              </a:r>
            </a:p>
          </p:txBody>
        </p:sp>
        <p:sp>
          <p:nvSpPr>
            <p:cNvPr id="147" name="AutoShape 39"/>
            <p:cNvSpPr>
              <a:spLocks/>
            </p:cNvSpPr>
            <p:nvPr/>
          </p:nvSpPr>
          <p:spPr bwMode="auto">
            <a:xfrm rot="-5400000">
              <a:off x="3743" y="1522"/>
              <a:ext cx="201" cy="1681"/>
            </a:xfrm>
            <a:prstGeom prst="leftBrace">
              <a:avLst>
                <a:gd name="adj1" fmla="val 6969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8" name="Text Box 40"/>
            <p:cNvSpPr txBox="1">
              <a:spLocks noChangeArrowheads="1"/>
            </p:cNvSpPr>
            <p:nvPr/>
          </p:nvSpPr>
          <p:spPr bwMode="auto">
            <a:xfrm>
              <a:off x="4367" y="1664"/>
              <a:ext cx="915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0">
                  <a:latin typeface="Comic Sans MS" pitchFamily="66" charset="0"/>
                  <a:ea typeface="幼圆" pitchFamily="49" charset="-122"/>
                </a:rPr>
                <a:t>授权公告</a:t>
              </a:r>
            </a:p>
          </p:txBody>
        </p:sp>
        <p:sp>
          <p:nvSpPr>
            <p:cNvPr id="149" name="Text Box 41"/>
            <p:cNvSpPr txBox="1">
              <a:spLocks noChangeArrowheads="1"/>
            </p:cNvSpPr>
            <p:nvPr/>
          </p:nvSpPr>
          <p:spPr bwMode="auto">
            <a:xfrm>
              <a:off x="3461" y="2523"/>
              <a:ext cx="643" cy="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b="0" dirty="0">
                  <a:latin typeface="Comic Sans MS" pitchFamily="66" charset="0"/>
                  <a:ea typeface="华文中宋" pitchFamily="2" charset="-122"/>
                </a:rPr>
                <a:t>初步审查</a:t>
              </a:r>
            </a:p>
          </p:txBody>
        </p:sp>
        <p:sp>
          <p:nvSpPr>
            <p:cNvPr id="150" name="Text Box 42"/>
            <p:cNvSpPr txBox="1">
              <a:spLocks noChangeArrowheads="1"/>
            </p:cNvSpPr>
            <p:nvPr/>
          </p:nvSpPr>
          <p:spPr bwMode="auto">
            <a:xfrm>
              <a:off x="2544" y="1711"/>
              <a:ext cx="643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b="0">
                  <a:latin typeface="Comic Sans MS" pitchFamily="66" charset="0"/>
                  <a:ea typeface="幼圆" pitchFamily="49" charset="-122"/>
                </a:rPr>
                <a:t>递交申请</a:t>
              </a:r>
            </a:p>
          </p:txBody>
        </p:sp>
      </p:grpSp>
      <p:sp>
        <p:nvSpPr>
          <p:cNvPr id="151" name="Line 44"/>
          <p:cNvSpPr>
            <a:spLocks noChangeShapeType="1"/>
          </p:cNvSpPr>
          <p:nvPr/>
        </p:nvSpPr>
        <p:spPr bwMode="auto">
          <a:xfrm>
            <a:off x="5588000" y="1711325"/>
            <a:ext cx="0" cy="433388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2" name="Line 45"/>
          <p:cNvSpPr>
            <a:spLocks noChangeShapeType="1"/>
          </p:cNvSpPr>
          <p:nvPr/>
        </p:nvSpPr>
        <p:spPr bwMode="auto">
          <a:xfrm>
            <a:off x="8755063" y="1711325"/>
            <a:ext cx="0" cy="433388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" name="Oval 48"/>
          <p:cNvSpPr>
            <a:spLocks noChangeArrowheads="1"/>
          </p:cNvSpPr>
          <p:nvPr/>
        </p:nvSpPr>
        <p:spPr bwMode="auto">
          <a:xfrm>
            <a:off x="6307138" y="2936875"/>
            <a:ext cx="1439862" cy="431800"/>
          </a:xfrm>
          <a:prstGeom prst="ellipse">
            <a:avLst/>
          </a:prstGeom>
          <a:noFill/>
          <a:ln w="9525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4" name="Line 51"/>
          <p:cNvSpPr>
            <a:spLocks noChangeShapeType="1"/>
          </p:cNvSpPr>
          <p:nvPr/>
        </p:nvSpPr>
        <p:spPr bwMode="auto">
          <a:xfrm>
            <a:off x="4579938" y="2432050"/>
            <a:ext cx="576262" cy="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0" name="TextBox 159"/>
          <p:cNvSpPr txBox="1"/>
          <p:nvPr/>
        </p:nvSpPr>
        <p:spPr>
          <a:xfrm>
            <a:off x="10613772" y="1651000"/>
            <a:ext cx="553998" cy="16071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 smtClean="0"/>
              <a:t>初审授权制</a:t>
            </a:r>
            <a:endParaRPr lang="zh-CN" altLang="en-US" sz="2400" b="1" dirty="0"/>
          </a:p>
        </p:txBody>
      </p:sp>
      <p:grpSp>
        <p:nvGrpSpPr>
          <p:cNvPr id="202" name="组合 201"/>
          <p:cNvGrpSpPr/>
          <p:nvPr/>
        </p:nvGrpSpPr>
        <p:grpSpPr>
          <a:xfrm>
            <a:off x="1238251" y="4083050"/>
            <a:ext cx="8920162" cy="2432050"/>
            <a:chOff x="1263651" y="3968750"/>
            <a:chExt cx="8920162" cy="2432050"/>
          </a:xfrm>
        </p:grpSpPr>
        <p:sp>
          <p:nvSpPr>
            <p:cNvPr id="56" name="Text Box 74"/>
            <p:cNvSpPr txBox="1">
              <a:spLocks noChangeArrowheads="1"/>
            </p:cNvSpPr>
            <p:nvPr/>
          </p:nvSpPr>
          <p:spPr bwMode="auto">
            <a:xfrm>
              <a:off x="1263651" y="4964113"/>
              <a:ext cx="1655762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4000" dirty="0">
                  <a:solidFill>
                    <a:srgbClr val="993300"/>
                  </a:solidFill>
                  <a:ea typeface="幼圆" pitchFamily="49" charset="-122"/>
                </a:rPr>
                <a:t>发 明</a:t>
              </a:r>
            </a:p>
          </p:txBody>
        </p:sp>
        <p:grpSp>
          <p:nvGrpSpPr>
            <p:cNvPr id="165" name="Group 55"/>
            <p:cNvGrpSpPr>
              <a:grpSpLocks/>
            </p:cNvGrpSpPr>
            <p:nvPr/>
          </p:nvGrpSpPr>
          <p:grpSpPr bwMode="auto">
            <a:xfrm>
              <a:off x="4706938" y="4335463"/>
              <a:ext cx="5476875" cy="2065337"/>
              <a:chOff x="2112" y="2004"/>
              <a:chExt cx="3450" cy="1301"/>
            </a:xfrm>
          </p:grpSpPr>
          <p:sp>
            <p:nvSpPr>
              <p:cNvPr id="166" name="Line 56"/>
              <p:cNvSpPr>
                <a:spLocks noChangeShapeType="1"/>
              </p:cNvSpPr>
              <p:nvPr/>
            </p:nvSpPr>
            <p:spPr bwMode="auto">
              <a:xfrm flipV="1">
                <a:off x="2496" y="2496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" name="Line 57"/>
              <p:cNvSpPr>
                <a:spLocks noChangeShapeType="1"/>
              </p:cNvSpPr>
              <p:nvPr/>
            </p:nvSpPr>
            <p:spPr bwMode="auto">
              <a:xfrm flipV="1">
                <a:off x="3456" y="2496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8" name="Line 58"/>
              <p:cNvSpPr>
                <a:spLocks noChangeShapeType="1"/>
              </p:cNvSpPr>
              <p:nvPr/>
            </p:nvSpPr>
            <p:spPr bwMode="auto">
              <a:xfrm flipV="1">
                <a:off x="4176" y="2496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9" name="Line 59"/>
              <p:cNvSpPr>
                <a:spLocks noChangeShapeType="1"/>
              </p:cNvSpPr>
              <p:nvPr/>
            </p:nvSpPr>
            <p:spPr bwMode="auto">
              <a:xfrm>
                <a:off x="2496" y="2592"/>
                <a:ext cx="2880" cy="0"/>
              </a:xfrm>
              <a:prstGeom prst="line">
                <a:avLst/>
              </a:prstGeom>
              <a:noFill/>
              <a:ln w="50800">
                <a:solidFill>
                  <a:schemeClr val="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0" name="Text Box 60"/>
              <p:cNvSpPr txBox="1">
                <a:spLocks noChangeArrowheads="1"/>
              </p:cNvSpPr>
              <p:nvPr/>
            </p:nvSpPr>
            <p:spPr bwMode="auto">
              <a:xfrm>
                <a:off x="2256" y="2582"/>
                <a:ext cx="336" cy="6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0">
                    <a:latin typeface="Comic Sans MS" pitchFamily="66" charset="0"/>
                    <a:ea typeface="华文中宋" pitchFamily="2" charset="-122"/>
                  </a:rPr>
                  <a:t>申请日</a:t>
                </a:r>
              </a:p>
            </p:txBody>
          </p:sp>
          <p:sp>
            <p:nvSpPr>
              <p:cNvPr id="171" name="Text Box 61"/>
              <p:cNvSpPr txBox="1">
                <a:spLocks noChangeArrowheads="1"/>
              </p:cNvSpPr>
              <p:nvPr/>
            </p:nvSpPr>
            <p:spPr bwMode="auto">
              <a:xfrm>
                <a:off x="3312" y="2671"/>
                <a:ext cx="336" cy="6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000" b="0">
                    <a:latin typeface="华文中宋" pitchFamily="2" charset="-122"/>
                    <a:ea typeface="华文中宋" pitchFamily="2" charset="-122"/>
                  </a:rPr>
                  <a:t>18</a:t>
                </a:r>
                <a:r>
                  <a:rPr lang="zh-CN" altLang="en-US" sz="2000" b="0">
                    <a:latin typeface="华文中宋" pitchFamily="2" charset="-122"/>
                    <a:ea typeface="华文中宋" pitchFamily="2" charset="-122"/>
                  </a:rPr>
                  <a:t>个月</a:t>
                </a:r>
              </a:p>
            </p:txBody>
          </p:sp>
          <p:sp>
            <p:nvSpPr>
              <p:cNvPr id="172" name="Text Box 62"/>
              <p:cNvSpPr txBox="1">
                <a:spLocks noChangeArrowheads="1"/>
              </p:cNvSpPr>
              <p:nvPr/>
            </p:nvSpPr>
            <p:spPr bwMode="auto">
              <a:xfrm>
                <a:off x="4032" y="2664"/>
                <a:ext cx="336" cy="6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000" b="0">
                    <a:latin typeface="华文中宋" pitchFamily="2" charset="-122"/>
                    <a:ea typeface="华文中宋" pitchFamily="2" charset="-122"/>
                  </a:rPr>
                  <a:t>36</a:t>
                </a:r>
                <a:r>
                  <a:rPr lang="zh-CN" altLang="en-US" sz="2000" b="0">
                    <a:latin typeface="华文中宋" pitchFamily="2" charset="-122"/>
                    <a:ea typeface="华文中宋" pitchFamily="2" charset="-122"/>
                  </a:rPr>
                  <a:t>个月</a:t>
                </a:r>
              </a:p>
            </p:txBody>
          </p:sp>
          <p:sp>
            <p:nvSpPr>
              <p:cNvPr id="173" name="Line 63"/>
              <p:cNvSpPr>
                <a:spLocks noChangeShapeType="1"/>
              </p:cNvSpPr>
              <p:nvPr/>
            </p:nvSpPr>
            <p:spPr bwMode="auto">
              <a:xfrm flipV="1">
                <a:off x="5040" y="2496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" name="Text Box 64"/>
              <p:cNvSpPr txBox="1">
                <a:spLocks noChangeArrowheads="1"/>
              </p:cNvSpPr>
              <p:nvPr/>
            </p:nvSpPr>
            <p:spPr bwMode="auto">
              <a:xfrm>
                <a:off x="2112" y="2016"/>
                <a:ext cx="77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zh-CN" altLang="en-US" sz="2000" b="0">
                  <a:latin typeface="Comic Sans MS" pitchFamily="66" charset="0"/>
                  <a:ea typeface="幼圆" pitchFamily="49" charset="-122"/>
                </a:endParaRPr>
              </a:p>
            </p:txBody>
          </p:sp>
          <p:sp>
            <p:nvSpPr>
              <p:cNvPr id="175" name="Text Box 65"/>
              <p:cNvSpPr txBox="1">
                <a:spLocks noChangeArrowheads="1"/>
              </p:cNvSpPr>
              <p:nvPr/>
            </p:nvSpPr>
            <p:spPr bwMode="auto">
              <a:xfrm>
                <a:off x="3072" y="2160"/>
                <a:ext cx="778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zh-CN" altLang="en-US" sz="2000" b="0">
                  <a:latin typeface="Comic Sans MS" pitchFamily="66" charset="0"/>
                  <a:ea typeface="幼圆" pitchFamily="49" charset="-122"/>
                </a:endParaRPr>
              </a:p>
            </p:txBody>
          </p:sp>
          <p:sp>
            <p:nvSpPr>
              <p:cNvPr id="176" name="Text Box 66"/>
              <p:cNvSpPr txBox="1">
                <a:spLocks noChangeArrowheads="1"/>
              </p:cNvSpPr>
              <p:nvPr/>
            </p:nvSpPr>
            <p:spPr bwMode="auto">
              <a:xfrm>
                <a:off x="3888" y="2064"/>
                <a:ext cx="67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zh-CN" altLang="en-US" sz="2000" b="0">
                  <a:latin typeface="Comic Sans MS" pitchFamily="66" charset="0"/>
                  <a:ea typeface="幼圆" pitchFamily="49" charset="-122"/>
                </a:endParaRPr>
              </a:p>
            </p:txBody>
          </p:sp>
          <p:sp>
            <p:nvSpPr>
              <p:cNvPr id="177" name="Text Box 67"/>
              <p:cNvSpPr txBox="1">
                <a:spLocks noChangeArrowheads="1"/>
              </p:cNvSpPr>
              <p:nvPr/>
            </p:nvSpPr>
            <p:spPr bwMode="auto">
              <a:xfrm>
                <a:off x="4890" y="2004"/>
                <a:ext cx="67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zh-CN" altLang="en-US" sz="2000" b="0">
                  <a:latin typeface="Comic Sans MS" pitchFamily="66" charset="0"/>
                  <a:ea typeface="幼圆" pitchFamily="49" charset="-122"/>
                </a:endParaRPr>
              </a:p>
            </p:txBody>
          </p:sp>
          <p:sp>
            <p:nvSpPr>
              <p:cNvPr id="178" name="AutoShape 68"/>
              <p:cNvSpPr>
                <a:spLocks/>
              </p:cNvSpPr>
              <p:nvPr/>
            </p:nvSpPr>
            <p:spPr bwMode="auto">
              <a:xfrm rot="-5400000">
                <a:off x="2928" y="2160"/>
                <a:ext cx="96" cy="960"/>
              </a:xfrm>
              <a:prstGeom prst="leftBrace">
                <a:avLst>
                  <a:gd name="adj1" fmla="val 83333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algn="ctr"/>
                <a:endParaRPr kumimoji="1" lang="zh-CN" altLang="en-US" sz="2000" b="0">
                  <a:latin typeface="Times New Roman" pitchFamily="18" charset="0"/>
                </a:endParaRPr>
              </a:p>
            </p:txBody>
          </p:sp>
          <p:sp>
            <p:nvSpPr>
              <p:cNvPr id="179" name="Text Box 69"/>
              <p:cNvSpPr txBox="1">
                <a:spLocks noChangeArrowheads="1"/>
              </p:cNvSpPr>
              <p:nvPr/>
            </p:nvSpPr>
            <p:spPr bwMode="auto">
              <a:xfrm>
                <a:off x="2592" y="2779"/>
                <a:ext cx="75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000" b="0" dirty="0">
                    <a:latin typeface="Comic Sans MS" pitchFamily="66" charset="0"/>
                    <a:ea typeface="华文中宋" pitchFamily="2" charset="-122"/>
                  </a:rPr>
                  <a:t>初步审查</a:t>
                </a:r>
              </a:p>
            </p:txBody>
          </p:sp>
          <p:sp>
            <p:nvSpPr>
              <p:cNvPr id="180" name="AutoShape 70"/>
              <p:cNvSpPr>
                <a:spLocks/>
              </p:cNvSpPr>
              <p:nvPr/>
            </p:nvSpPr>
            <p:spPr bwMode="auto">
              <a:xfrm rot="-5400000">
                <a:off x="4557" y="2217"/>
                <a:ext cx="108" cy="858"/>
              </a:xfrm>
              <a:prstGeom prst="leftBrace">
                <a:avLst>
                  <a:gd name="adj1" fmla="val 66204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" name="Text Box 71"/>
              <p:cNvSpPr txBox="1">
                <a:spLocks noChangeArrowheads="1"/>
              </p:cNvSpPr>
              <p:nvPr/>
            </p:nvSpPr>
            <p:spPr bwMode="auto">
              <a:xfrm>
                <a:off x="4272" y="2779"/>
                <a:ext cx="75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000" b="0">
                    <a:latin typeface="Comic Sans MS" pitchFamily="66" charset="0"/>
                    <a:ea typeface="华文中宋" pitchFamily="2" charset="-122"/>
                  </a:rPr>
                  <a:t>实质审查</a:t>
                </a:r>
              </a:p>
            </p:txBody>
          </p:sp>
          <p:sp>
            <p:nvSpPr>
              <p:cNvPr id="182" name="AutoShape 72"/>
              <p:cNvSpPr>
                <a:spLocks/>
              </p:cNvSpPr>
              <p:nvPr/>
            </p:nvSpPr>
            <p:spPr bwMode="auto">
              <a:xfrm rot="-5400000">
                <a:off x="3768" y="2280"/>
                <a:ext cx="96" cy="720"/>
              </a:xfrm>
              <a:prstGeom prst="leftBrace">
                <a:avLst>
                  <a:gd name="adj1" fmla="val 62500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" name="Text Box 73"/>
              <p:cNvSpPr txBox="1">
                <a:spLocks noChangeArrowheads="1"/>
              </p:cNvSpPr>
              <p:nvPr/>
            </p:nvSpPr>
            <p:spPr bwMode="auto">
              <a:xfrm>
                <a:off x="3630" y="2785"/>
                <a:ext cx="43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000" b="0">
                    <a:latin typeface="Comic Sans MS" pitchFamily="66" charset="0"/>
                    <a:ea typeface="华文中宋" pitchFamily="2" charset="-122"/>
                  </a:rPr>
                  <a:t>公开</a:t>
                </a:r>
              </a:p>
            </p:txBody>
          </p:sp>
        </p:grpSp>
        <p:sp>
          <p:nvSpPr>
            <p:cNvPr id="184" name="Oval 75"/>
            <p:cNvSpPr>
              <a:spLocks noChangeArrowheads="1"/>
            </p:cNvSpPr>
            <p:nvPr/>
          </p:nvSpPr>
          <p:spPr bwMode="auto">
            <a:xfrm>
              <a:off x="8091488" y="5559425"/>
              <a:ext cx="1439862" cy="431800"/>
            </a:xfrm>
            <a:prstGeom prst="ellipse">
              <a:avLst/>
            </a:prstGeom>
            <a:noFill/>
            <a:ln w="9525">
              <a:solidFill>
                <a:srgbClr val="FF00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" name="Text Box 76"/>
            <p:cNvSpPr txBox="1">
              <a:spLocks noChangeArrowheads="1"/>
            </p:cNvSpPr>
            <p:nvPr/>
          </p:nvSpPr>
          <p:spPr bwMode="auto">
            <a:xfrm>
              <a:off x="4778375" y="3975100"/>
              <a:ext cx="12954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0">
                  <a:ea typeface="幼圆" pitchFamily="49" charset="-122"/>
                </a:rPr>
                <a:t>递交申请</a:t>
              </a:r>
            </a:p>
          </p:txBody>
        </p:sp>
        <p:sp>
          <p:nvSpPr>
            <p:cNvPr id="186" name="Line 86"/>
            <p:cNvSpPr>
              <a:spLocks noChangeShapeType="1"/>
            </p:cNvSpPr>
            <p:nvPr/>
          </p:nvSpPr>
          <p:spPr bwMode="auto">
            <a:xfrm>
              <a:off x="5283200" y="4406900"/>
              <a:ext cx="0" cy="504825"/>
            </a:xfrm>
            <a:prstGeom prst="line">
              <a:avLst/>
            </a:prstGeom>
            <a:noFill/>
            <a:ln w="9525">
              <a:solidFill>
                <a:srgbClr val="FF00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" name="Text Box 87"/>
            <p:cNvSpPr txBox="1">
              <a:spLocks noChangeArrowheads="1"/>
            </p:cNvSpPr>
            <p:nvPr/>
          </p:nvSpPr>
          <p:spPr bwMode="auto">
            <a:xfrm>
              <a:off x="6291263" y="3975100"/>
              <a:ext cx="12954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0">
                  <a:ea typeface="幼圆" pitchFamily="49" charset="-122"/>
                </a:rPr>
                <a:t>公开申请</a:t>
              </a:r>
            </a:p>
          </p:txBody>
        </p:sp>
        <p:sp>
          <p:nvSpPr>
            <p:cNvPr id="188" name="Line 88"/>
            <p:cNvSpPr>
              <a:spLocks noChangeShapeType="1"/>
            </p:cNvSpPr>
            <p:nvPr/>
          </p:nvSpPr>
          <p:spPr bwMode="auto">
            <a:xfrm>
              <a:off x="6794500" y="4406900"/>
              <a:ext cx="0" cy="504825"/>
            </a:xfrm>
            <a:prstGeom prst="line">
              <a:avLst/>
            </a:prstGeom>
            <a:noFill/>
            <a:ln w="9525">
              <a:solidFill>
                <a:srgbClr val="FF00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9" name="Text Box 89"/>
            <p:cNvSpPr txBox="1">
              <a:spLocks noChangeArrowheads="1"/>
            </p:cNvSpPr>
            <p:nvPr/>
          </p:nvSpPr>
          <p:spPr bwMode="auto">
            <a:xfrm>
              <a:off x="7443788" y="3975100"/>
              <a:ext cx="12954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0">
                  <a:ea typeface="幼圆" pitchFamily="49" charset="-122"/>
                </a:rPr>
                <a:t>实审请求</a:t>
              </a:r>
            </a:p>
          </p:txBody>
        </p:sp>
        <p:sp>
          <p:nvSpPr>
            <p:cNvPr id="190" name="Line 90"/>
            <p:cNvSpPr>
              <a:spLocks noChangeShapeType="1"/>
            </p:cNvSpPr>
            <p:nvPr/>
          </p:nvSpPr>
          <p:spPr bwMode="auto">
            <a:xfrm>
              <a:off x="7947025" y="4406900"/>
              <a:ext cx="0" cy="504825"/>
            </a:xfrm>
            <a:prstGeom prst="line">
              <a:avLst/>
            </a:prstGeom>
            <a:noFill/>
            <a:ln w="9525">
              <a:solidFill>
                <a:srgbClr val="FF00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1" name="Text Box 91"/>
            <p:cNvSpPr txBox="1">
              <a:spLocks noChangeArrowheads="1"/>
            </p:cNvSpPr>
            <p:nvPr/>
          </p:nvSpPr>
          <p:spPr bwMode="auto">
            <a:xfrm>
              <a:off x="8740775" y="3968750"/>
              <a:ext cx="12954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0">
                  <a:ea typeface="幼圆" pitchFamily="49" charset="-122"/>
                </a:rPr>
                <a:t>授权公告</a:t>
              </a:r>
            </a:p>
          </p:txBody>
        </p:sp>
        <p:sp>
          <p:nvSpPr>
            <p:cNvPr id="192" name="Line 92"/>
            <p:cNvSpPr>
              <a:spLocks noChangeShapeType="1"/>
            </p:cNvSpPr>
            <p:nvPr/>
          </p:nvSpPr>
          <p:spPr bwMode="auto">
            <a:xfrm>
              <a:off x="9315450" y="4406900"/>
              <a:ext cx="0" cy="504825"/>
            </a:xfrm>
            <a:prstGeom prst="line">
              <a:avLst/>
            </a:prstGeom>
            <a:noFill/>
            <a:ln w="9525">
              <a:solidFill>
                <a:srgbClr val="FF00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3" name="Oval 93"/>
            <p:cNvSpPr>
              <a:spLocks noChangeArrowheads="1"/>
            </p:cNvSpPr>
            <p:nvPr/>
          </p:nvSpPr>
          <p:spPr bwMode="auto">
            <a:xfrm>
              <a:off x="5354638" y="5559425"/>
              <a:ext cx="1439862" cy="431800"/>
            </a:xfrm>
            <a:prstGeom prst="ellipse">
              <a:avLst/>
            </a:prstGeom>
            <a:noFill/>
            <a:ln w="9525">
              <a:solidFill>
                <a:srgbClr val="FF00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" name="Line 96"/>
            <p:cNvSpPr>
              <a:spLocks noChangeShapeType="1"/>
            </p:cNvSpPr>
            <p:nvPr/>
          </p:nvSpPr>
          <p:spPr bwMode="auto">
            <a:xfrm>
              <a:off x="4638675" y="5272088"/>
              <a:ext cx="576263" cy="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3" name="TextBox 202"/>
          <p:cNvSpPr txBox="1"/>
          <p:nvPr/>
        </p:nvSpPr>
        <p:spPr>
          <a:xfrm>
            <a:off x="10689972" y="4483100"/>
            <a:ext cx="553998" cy="16071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 smtClean="0"/>
              <a:t>实审授权制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797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连接符 54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"/>
          <p:cNvSpPr txBox="1"/>
          <p:nvPr/>
        </p:nvSpPr>
        <p:spPr>
          <a:xfrm>
            <a:off x="1500307" y="514109"/>
            <a:ext cx="1520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核心项目</a:t>
            </a:r>
          </a:p>
        </p:txBody>
      </p:sp>
      <p:pic>
        <p:nvPicPr>
          <p:cNvPr id="39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422068" y="1291709"/>
            <a:ext cx="4206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专利三</a:t>
            </a:r>
            <a:r>
              <a:rPr lang="zh-CN" altLang="en-US" sz="2400" b="1" dirty="0" smtClean="0"/>
              <a:t>性（发明和实用新型）</a:t>
            </a:r>
            <a:endParaRPr lang="zh-CN" altLang="en-US" sz="2400" b="1" dirty="0"/>
          </a:p>
        </p:txBody>
      </p: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1437565" y="2364539"/>
            <a:ext cx="614411" cy="614411"/>
            <a:chOff x="2078" y="1680"/>
            <a:chExt cx="1615" cy="1615"/>
          </a:xfrm>
        </p:grpSpPr>
        <p:sp>
          <p:nvSpPr>
            <p:cNvPr id="9" name="Oval 1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11" name="Oval 12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spcBef>
                  <a:spcPct val="0"/>
                </a:spcBef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" name="Oval 1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0"/>
                </a:spcBef>
              </a:pPr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13" name="Oval 14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spcBef>
                  <a:spcPct val="0"/>
                </a:spcBef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4" name="Oval 1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>
                <a:spcBef>
                  <a:spcPct val="0"/>
                </a:spcBef>
              </a:pPr>
              <a:endParaRPr lang="zh-CN" altLang="zh-CN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7"/>
          <p:cNvGrpSpPr>
            <a:grpSpLocks/>
          </p:cNvGrpSpPr>
          <p:nvPr/>
        </p:nvGrpSpPr>
        <p:grpSpPr bwMode="auto">
          <a:xfrm>
            <a:off x="1432032" y="3369930"/>
            <a:ext cx="623194" cy="623194"/>
            <a:chOff x="2078" y="1680"/>
            <a:chExt cx="1615" cy="1615"/>
          </a:xfrm>
        </p:grpSpPr>
        <p:sp>
          <p:nvSpPr>
            <p:cNvPr id="16" name="Oval 1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spcBef>
                  <a:spcPct val="0"/>
                </a:spcBef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0"/>
                </a:spcBef>
              </a:pPr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0" name="Oval 22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spcBef>
                  <a:spcPct val="0"/>
                </a:spcBef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1" name="Oval 2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>
                <a:spcBef>
                  <a:spcPct val="0"/>
                </a:spcBef>
              </a:pPr>
              <a:endParaRPr lang="zh-CN" altLang="zh-CN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5"/>
          <p:cNvGrpSpPr>
            <a:grpSpLocks/>
          </p:cNvGrpSpPr>
          <p:nvPr/>
        </p:nvGrpSpPr>
        <p:grpSpPr bwMode="auto">
          <a:xfrm>
            <a:off x="1434537" y="4498743"/>
            <a:ext cx="661966" cy="640429"/>
            <a:chOff x="2078" y="1680"/>
            <a:chExt cx="1615" cy="1615"/>
          </a:xfrm>
        </p:grpSpPr>
        <p:sp>
          <p:nvSpPr>
            <p:cNvPr id="23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gray">
            <a:xfrm>
              <a:off x="2251" y="1855"/>
              <a:ext cx="1262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spcBef>
                  <a:spcPct val="0"/>
                </a:spcBef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0"/>
                </a:spcBef>
              </a:pPr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spcBef>
                  <a:spcPct val="0"/>
                </a:spcBef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>
                <a:spcBef>
                  <a:spcPct val="0"/>
                </a:spcBef>
              </a:pPr>
              <a:endParaRPr lang="zh-CN" altLang="zh-CN" sz="1800">
                <a:solidFill>
                  <a:srgbClr val="000000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399258" y="2512606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新颖性</a:t>
            </a:r>
          </a:p>
        </p:txBody>
      </p:sp>
      <p:sp>
        <p:nvSpPr>
          <p:cNvPr id="4" name="矩形 3"/>
          <p:cNvSpPr/>
          <p:nvPr/>
        </p:nvSpPr>
        <p:spPr>
          <a:xfrm>
            <a:off x="2437729" y="3496282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创造</a:t>
            </a:r>
            <a:r>
              <a:rPr lang="zh-CN" altLang="en-US" sz="2000" dirty="0" smtClean="0"/>
              <a:t>性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2437728" y="463449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实用性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3524247" y="2515844"/>
            <a:ext cx="7724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是指该发明或者实用新型不属于</a:t>
            </a:r>
            <a:r>
              <a:rPr lang="zh-CN" altLang="en-US" b="1" u="sng" dirty="0"/>
              <a:t>现有</a:t>
            </a:r>
            <a:r>
              <a:rPr lang="zh-CN" altLang="en-US" b="1" u="sng" dirty="0" smtClean="0"/>
              <a:t>技术</a:t>
            </a:r>
            <a:r>
              <a:rPr lang="zh-CN" altLang="en-US" dirty="0"/>
              <a:t>，</a:t>
            </a:r>
            <a:r>
              <a:rPr lang="zh-CN" altLang="en-US" dirty="0" smtClean="0"/>
              <a:t>也没有</a:t>
            </a:r>
            <a:r>
              <a:rPr lang="zh-CN" altLang="en-US" b="1" u="sng" dirty="0" smtClean="0"/>
              <a:t>抵触申请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3590924" y="3405045"/>
            <a:ext cx="70199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是指与现有技术相比，该发明具有</a:t>
            </a:r>
            <a:r>
              <a:rPr lang="zh-CN" altLang="en-US" b="1" u="sng" dirty="0"/>
              <a:t>突出的</a:t>
            </a:r>
            <a:r>
              <a:rPr lang="zh-CN" altLang="en-US" dirty="0"/>
              <a:t>实质性特点和</a:t>
            </a:r>
            <a:r>
              <a:rPr lang="zh-CN" altLang="en-US" b="1" u="sng" dirty="0"/>
              <a:t>显著的</a:t>
            </a:r>
            <a:r>
              <a:rPr lang="zh-CN" altLang="en-US" dirty="0"/>
              <a:t>进步，该实用新型具有实质性特点和进步。</a:t>
            </a:r>
          </a:p>
        </p:txBody>
      </p:sp>
      <p:sp>
        <p:nvSpPr>
          <p:cNvPr id="30" name="矩形 29"/>
          <p:cNvSpPr/>
          <p:nvPr/>
        </p:nvSpPr>
        <p:spPr>
          <a:xfrm>
            <a:off x="3638548" y="4668720"/>
            <a:ext cx="7324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是</a:t>
            </a:r>
            <a:r>
              <a:rPr lang="zh-CN" altLang="en-US" dirty="0"/>
              <a:t>指该发明或者实用新型能够制造或者使用，并且能够产生积极效果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671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906078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1" descr="C:\Users\admin\AppData\Roaming\Tencent\Users\190892679\QQ\WinTemp\RichOle\M2RFRBHKJ25C0(P$SCXI@A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" y="210665"/>
            <a:ext cx="28479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9"/>
          <p:cNvGrpSpPr>
            <a:grpSpLocks/>
          </p:cNvGrpSpPr>
          <p:nvPr/>
        </p:nvGrpSpPr>
        <p:grpSpPr bwMode="auto">
          <a:xfrm>
            <a:off x="3618707" y="2603500"/>
            <a:ext cx="4724400" cy="685800"/>
            <a:chOff x="1296" y="1824"/>
            <a:chExt cx="2976" cy="432"/>
          </a:xfrm>
        </p:grpSpPr>
        <p:sp>
          <p:nvSpPr>
            <p:cNvPr id="17" name="AutoShape 1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AutoShape 1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" name="Text Box 12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如何挖掘专利</a:t>
              </a:r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smtClean="0">
                  <a:solidFill>
                    <a:srgbClr val="FFFFFF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720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BBB6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7871</TotalTime>
  <Words>1795</Words>
  <Application>Microsoft Office PowerPoint</Application>
  <PresentationFormat>自定义</PresentationFormat>
  <Paragraphs>223</Paragraphs>
  <Slides>30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Arial</vt:lpstr>
      <vt:lpstr>宋体</vt:lpstr>
      <vt:lpstr>Trebuchet MS</vt:lpstr>
      <vt:lpstr>幼圆</vt:lpstr>
      <vt:lpstr>Times New Roman</vt:lpstr>
      <vt:lpstr>华文行楷</vt:lpstr>
      <vt:lpstr>Calibri</vt:lpstr>
      <vt:lpstr>华文中宋</vt:lpstr>
      <vt:lpstr>微软雅黑</vt:lpstr>
      <vt:lpstr>方正兰亭黑简体</vt:lpstr>
      <vt:lpstr>Calibri Light</vt:lpstr>
      <vt:lpstr>方正兰亭粗黑简体</vt:lpstr>
      <vt:lpstr>Wingdings 2</vt:lpstr>
      <vt:lpstr>华文新魏</vt:lpstr>
      <vt:lpstr>Comic Sans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陈雪彬</dc:creator>
  <cp:lastModifiedBy>admin</cp:lastModifiedBy>
  <cp:revision>686</cp:revision>
  <dcterms:created xsi:type="dcterms:W3CDTF">2016-06-15T11:58:29Z</dcterms:created>
  <dcterms:modified xsi:type="dcterms:W3CDTF">2020-06-02T09:07:19Z</dcterms:modified>
</cp:coreProperties>
</file>